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37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47C6A-35E5-4ECC-890B-253430BB963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0D4AC5-04F2-40F7-A926-6C3624DAFF9B}">
      <dgm:prSet phldrT="[Texto]"/>
      <dgm:spPr/>
      <dgm:t>
        <a:bodyPr/>
        <a:lstStyle/>
        <a:p>
          <a:r>
            <a:rPr lang="pt-BR" b="1" dirty="0" smtClean="0"/>
            <a:t>Descrição verbal de uma função</a:t>
          </a:r>
          <a:endParaRPr lang="pt-BR" b="1" dirty="0"/>
        </a:p>
      </dgm:t>
    </dgm:pt>
    <dgm:pt modelId="{4DA6F432-F199-4E06-959B-7D0A3B0CEE46}" type="parTrans" cxnId="{BAE51D8C-B6F5-46CB-AF2F-21FAEA45B1F4}">
      <dgm:prSet/>
      <dgm:spPr/>
      <dgm:t>
        <a:bodyPr/>
        <a:lstStyle/>
        <a:p>
          <a:endParaRPr lang="pt-BR"/>
        </a:p>
      </dgm:t>
    </dgm:pt>
    <dgm:pt modelId="{21CFB70E-B323-4ED5-989C-995624723E11}" type="sibTrans" cxnId="{BAE51D8C-B6F5-46CB-AF2F-21FAEA45B1F4}">
      <dgm:prSet/>
      <dgm:spPr/>
      <dgm:t>
        <a:bodyPr/>
        <a:lstStyle/>
        <a:p>
          <a:endParaRPr lang="pt-BR"/>
        </a:p>
      </dgm:t>
    </dgm:pt>
    <dgm:pt modelId="{D7E2DA83-1E39-4D1B-9749-D1C8E6C8F292}">
      <dgm:prSet phldrT="[Texto]"/>
      <dgm:spPr/>
      <dgm:t>
        <a:bodyPr/>
        <a:lstStyle/>
        <a:p>
          <a:r>
            <a:rPr lang="pt-BR" b="1" dirty="0" smtClean="0"/>
            <a:t>Dados experimentais</a:t>
          </a:r>
          <a:endParaRPr lang="pt-BR" dirty="0"/>
        </a:p>
      </dgm:t>
    </dgm:pt>
    <dgm:pt modelId="{72CEDF11-0DEF-463D-8950-4DE580070F69}" type="parTrans" cxnId="{840E32A8-77A2-4E49-9102-1BBAED88F888}">
      <dgm:prSet/>
      <dgm:spPr/>
      <dgm:t>
        <a:bodyPr/>
        <a:lstStyle/>
        <a:p>
          <a:endParaRPr lang="pt-BR"/>
        </a:p>
      </dgm:t>
    </dgm:pt>
    <dgm:pt modelId="{3CE38700-C86C-40D0-AE5A-B3767811603C}" type="sibTrans" cxnId="{840E32A8-77A2-4E49-9102-1BBAED88F888}">
      <dgm:prSet/>
      <dgm:spPr/>
      <dgm:t>
        <a:bodyPr/>
        <a:lstStyle/>
        <a:p>
          <a:endParaRPr lang="pt-BR"/>
        </a:p>
      </dgm:t>
    </dgm:pt>
    <dgm:pt modelId="{77F9C8C2-2ED0-4AD7-9028-EAFB8835E988}">
      <dgm:prSet phldrT="[Texto]"/>
      <dgm:spPr/>
      <dgm:t>
        <a:bodyPr/>
        <a:lstStyle/>
        <a:p>
          <a:r>
            <a:rPr lang="pt-BR" b="1" dirty="0" smtClean="0"/>
            <a:t>Construção de tabelas de valores da função</a:t>
          </a:r>
          <a:endParaRPr lang="pt-BR" dirty="0"/>
        </a:p>
      </dgm:t>
    </dgm:pt>
    <dgm:pt modelId="{E4F7B1A8-34C9-47D9-9204-70E24E4EB653}" type="parTrans" cxnId="{A2CE0C86-65D7-4C33-8B1C-0D25014B8102}">
      <dgm:prSet/>
      <dgm:spPr/>
      <dgm:t>
        <a:bodyPr/>
        <a:lstStyle/>
        <a:p>
          <a:endParaRPr lang="pt-BR"/>
        </a:p>
      </dgm:t>
    </dgm:pt>
    <dgm:pt modelId="{25850B7A-55F2-4AB3-B737-04A570D5882C}" type="sibTrans" cxnId="{A2CE0C86-65D7-4C33-8B1C-0D25014B8102}">
      <dgm:prSet/>
      <dgm:spPr/>
      <dgm:t>
        <a:bodyPr/>
        <a:lstStyle/>
        <a:p>
          <a:endParaRPr lang="pt-BR"/>
        </a:p>
      </dgm:t>
    </dgm:pt>
    <dgm:pt modelId="{3BA94934-DA09-4A71-A93D-092EF0BB9794}" type="pres">
      <dgm:prSet presAssocID="{C5747C6A-35E5-4ECC-890B-253430BB9638}" presName="Name0" presStyleCnt="0">
        <dgm:presLayoutVars>
          <dgm:dir/>
          <dgm:resizeHandles val="exact"/>
        </dgm:presLayoutVars>
      </dgm:prSet>
      <dgm:spPr/>
    </dgm:pt>
    <dgm:pt modelId="{79762E2E-4763-421F-8205-AD346FFA690E}" type="pres">
      <dgm:prSet presAssocID="{550D4AC5-04F2-40F7-A926-6C3624DAFF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92139E-101E-4BDA-A965-40E8C15BD164}" type="pres">
      <dgm:prSet presAssocID="{21CFB70E-B323-4ED5-989C-995624723E1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B6D68E4-FB1B-42C1-86C4-08963FF1FB25}" type="pres">
      <dgm:prSet presAssocID="{21CFB70E-B323-4ED5-989C-995624723E1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DCF91F0E-7B01-4D48-83E6-6F9D94967841}" type="pres">
      <dgm:prSet presAssocID="{D7E2DA83-1E39-4D1B-9749-D1C8E6C8F2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BF51C7-5EC3-428F-B38C-48A8D561D82E}" type="pres">
      <dgm:prSet presAssocID="{3CE38700-C86C-40D0-AE5A-B3767811603C}" presName="sibTrans" presStyleLbl="sibTrans2D1" presStyleIdx="1" presStyleCnt="2"/>
      <dgm:spPr/>
      <dgm:t>
        <a:bodyPr/>
        <a:lstStyle/>
        <a:p>
          <a:endParaRPr lang="pt-BR"/>
        </a:p>
      </dgm:t>
    </dgm:pt>
    <dgm:pt modelId="{BBFDD938-0A20-4CD2-A9DB-666433EEE6B6}" type="pres">
      <dgm:prSet presAssocID="{3CE38700-C86C-40D0-AE5A-B3767811603C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5256042C-87EE-4D6E-BB3E-3E9037358968}" type="pres">
      <dgm:prSet presAssocID="{77F9C8C2-2ED0-4AD7-9028-EAFB8835E9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48200E2-464B-4CF2-8DF8-35695AFD402B}" type="presOf" srcId="{550D4AC5-04F2-40F7-A926-6C3624DAFF9B}" destId="{79762E2E-4763-421F-8205-AD346FFA690E}" srcOrd="0" destOrd="0" presId="urn:microsoft.com/office/officeart/2005/8/layout/process1"/>
    <dgm:cxn modelId="{618E6FCA-1289-489B-A2B6-4576EBE93DFD}" type="presOf" srcId="{C5747C6A-35E5-4ECC-890B-253430BB9638}" destId="{3BA94934-DA09-4A71-A93D-092EF0BB9794}" srcOrd="0" destOrd="0" presId="urn:microsoft.com/office/officeart/2005/8/layout/process1"/>
    <dgm:cxn modelId="{0D55EECD-ECFC-463A-899E-C047F79AE08C}" type="presOf" srcId="{3CE38700-C86C-40D0-AE5A-B3767811603C}" destId="{77BF51C7-5EC3-428F-B38C-48A8D561D82E}" srcOrd="0" destOrd="0" presId="urn:microsoft.com/office/officeart/2005/8/layout/process1"/>
    <dgm:cxn modelId="{840E32A8-77A2-4E49-9102-1BBAED88F888}" srcId="{C5747C6A-35E5-4ECC-890B-253430BB9638}" destId="{D7E2DA83-1E39-4D1B-9749-D1C8E6C8F292}" srcOrd="1" destOrd="0" parTransId="{72CEDF11-0DEF-463D-8950-4DE580070F69}" sibTransId="{3CE38700-C86C-40D0-AE5A-B3767811603C}"/>
    <dgm:cxn modelId="{5470669E-9C33-4A40-BB1B-18C0FCBB3D4B}" type="presOf" srcId="{3CE38700-C86C-40D0-AE5A-B3767811603C}" destId="{BBFDD938-0A20-4CD2-A9DB-666433EEE6B6}" srcOrd="1" destOrd="0" presId="urn:microsoft.com/office/officeart/2005/8/layout/process1"/>
    <dgm:cxn modelId="{48956533-C81D-4401-9783-7481B62B1772}" type="presOf" srcId="{21CFB70E-B323-4ED5-989C-995624723E11}" destId="{1492139E-101E-4BDA-A965-40E8C15BD164}" srcOrd="0" destOrd="0" presId="urn:microsoft.com/office/officeart/2005/8/layout/process1"/>
    <dgm:cxn modelId="{CB49D730-9D26-4A11-8877-6F1F3B0B54D5}" type="presOf" srcId="{D7E2DA83-1E39-4D1B-9749-D1C8E6C8F292}" destId="{DCF91F0E-7B01-4D48-83E6-6F9D94967841}" srcOrd="0" destOrd="0" presId="urn:microsoft.com/office/officeart/2005/8/layout/process1"/>
    <dgm:cxn modelId="{BAE51D8C-B6F5-46CB-AF2F-21FAEA45B1F4}" srcId="{C5747C6A-35E5-4ECC-890B-253430BB9638}" destId="{550D4AC5-04F2-40F7-A926-6C3624DAFF9B}" srcOrd="0" destOrd="0" parTransId="{4DA6F432-F199-4E06-959B-7D0A3B0CEE46}" sibTransId="{21CFB70E-B323-4ED5-989C-995624723E11}"/>
    <dgm:cxn modelId="{5168D4DC-5AD2-4E63-A5B2-D8CE2AB1044F}" type="presOf" srcId="{77F9C8C2-2ED0-4AD7-9028-EAFB8835E988}" destId="{5256042C-87EE-4D6E-BB3E-3E9037358968}" srcOrd="0" destOrd="0" presId="urn:microsoft.com/office/officeart/2005/8/layout/process1"/>
    <dgm:cxn modelId="{A2CE0C86-65D7-4C33-8B1C-0D25014B8102}" srcId="{C5747C6A-35E5-4ECC-890B-253430BB9638}" destId="{77F9C8C2-2ED0-4AD7-9028-EAFB8835E988}" srcOrd="2" destOrd="0" parTransId="{E4F7B1A8-34C9-47D9-9204-70E24E4EB653}" sibTransId="{25850B7A-55F2-4AB3-B737-04A570D5882C}"/>
    <dgm:cxn modelId="{A8FAB8F0-8172-42AE-8533-8E57CC20241F}" type="presOf" srcId="{21CFB70E-B323-4ED5-989C-995624723E11}" destId="{5B6D68E4-FB1B-42C1-86C4-08963FF1FB25}" srcOrd="1" destOrd="0" presId="urn:microsoft.com/office/officeart/2005/8/layout/process1"/>
    <dgm:cxn modelId="{04153336-DB45-4249-B8A6-2B16299C41F1}" type="presParOf" srcId="{3BA94934-DA09-4A71-A93D-092EF0BB9794}" destId="{79762E2E-4763-421F-8205-AD346FFA690E}" srcOrd="0" destOrd="0" presId="urn:microsoft.com/office/officeart/2005/8/layout/process1"/>
    <dgm:cxn modelId="{219D80E4-518B-438A-BA29-4B0A43196623}" type="presParOf" srcId="{3BA94934-DA09-4A71-A93D-092EF0BB9794}" destId="{1492139E-101E-4BDA-A965-40E8C15BD164}" srcOrd="1" destOrd="0" presId="urn:microsoft.com/office/officeart/2005/8/layout/process1"/>
    <dgm:cxn modelId="{53464E6C-DA32-4054-8375-13104E6E32F5}" type="presParOf" srcId="{1492139E-101E-4BDA-A965-40E8C15BD164}" destId="{5B6D68E4-FB1B-42C1-86C4-08963FF1FB25}" srcOrd="0" destOrd="0" presId="urn:microsoft.com/office/officeart/2005/8/layout/process1"/>
    <dgm:cxn modelId="{EA62709E-F3AC-407E-9481-FEE684CFE411}" type="presParOf" srcId="{3BA94934-DA09-4A71-A93D-092EF0BB9794}" destId="{DCF91F0E-7B01-4D48-83E6-6F9D94967841}" srcOrd="2" destOrd="0" presId="urn:microsoft.com/office/officeart/2005/8/layout/process1"/>
    <dgm:cxn modelId="{520CF73D-484A-4153-8E60-CC4B0AAA59CC}" type="presParOf" srcId="{3BA94934-DA09-4A71-A93D-092EF0BB9794}" destId="{77BF51C7-5EC3-428F-B38C-48A8D561D82E}" srcOrd="3" destOrd="0" presId="urn:microsoft.com/office/officeart/2005/8/layout/process1"/>
    <dgm:cxn modelId="{912BF7D8-1E1F-462A-9CB0-61FCDB9225E6}" type="presParOf" srcId="{77BF51C7-5EC3-428F-B38C-48A8D561D82E}" destId="{BBFDD938-0A20-4CD2-A9DB-666433EEE6B6}" srcOrd="0" destOrd="0" presId="urn:microsoft.com/office/officeart/2005/8/layout/process1"/>
    <dgm:cxn modelId="{5FD1A63E-641F-4655-94F9-2B2D82C3F359}" type="presParOf" srcId="{3BA94934-DA09-4A71-A93D-092EF0BB9794}" destId="{5256042C-87EE-4D6E-BB3E-3E903735896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62E2E-4763-421F-8205-AD346FFA690E}">
      <dsp:nvSpPr>
        <dsp:cNvPr id="0" name=""/>
        <dsp:cNvSpPr/>
      </dsp:nvSpPr>
      <dsp:spPr>
        <a:xfrm>
          <a:off x="7151" y="1951030"/>
          <a:ext cx="2137526" cy="1282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Descrição verbal de uma função</a:t>
          </a:r>
          <a:endParaRPr lang="pt-BR" sz="2000" b="1" kern="1200" dirty="0"/>
        </a:p>
      </dsp:txBody>
      <dsp:txXfrm>
        <a:off x="44715" y="1988594"/>
        <a:ext cx="2062398" cy="1207387"/>
      </dsp:txXfrm>
    </dsp:sp>
    <dsp:sp modelId="{1492139E-101E-4BDA-A965-40E8C15BD164}">
      <dsp:nvSpPr>
        <dsp:cNvPr id="0" name=""/>
        <dsp:cNvSpPr/>
      </dsp:nvSpPr>
      <dsp:spPr>
        <a:xfrm>
          <a:off x="2358430" y="2327234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2358430" y="2433255"/>
        <a:ext cx="317209" cy="318064"/>
      </dsp:txXfrm>
    </dsp:sp>
    <dsp:sp modelId="{DCF91F0E-7B01-4D48-83E6-6F9D94967841}">
      <dsp:nvSpPr>
        <dsp:cNvPr id="0" name=""/>
        <dsp:cNvSpPr/>
      </dsp:nvSpPr>
      <dsp:spPr>
        <a:xfrm>
          <a:off x="2999688" y="1951030"/>
          <a:ext cx="2137526" cy="1282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Dados experimentais</a:t>
          </a:r>
          <a:endParaRPr lang="pt-BR" sz="2000" kern="1200" dirty="0"/>
        </a:p>
      </dsp:txBody>
      <dsp:txXfrm>
        <a:off x="3037252" y="1988594"/>
        <a:ext cx="2062398" cy="1207387"/>
      </dsp:txXfrm>
    </dsp:sp>
    <dsp:sp modelId="{77BF51C7-5EC3-428F-B38C-48A8D561D82E}">
      <dsp:nvSpPr>
        <dsp:cNvPr id="0" name=""/>
        <dsp:cNvSpPr/>
      </dsp:nvSpPr>
      <dsp:spPr>
        <a:xfrm>
          <a:off x="5350967" y="2327234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5350967" y="2433255"/>
        <a:ext cx="317209" cy="318064"/>
      </dsp:txXfrm>
    </dsp:sp>
    <dsp:sp modelId="{5256042C-87EE-4D6E-BB3E-3E9037358968}">
      <dsp:nvSpPr>
        <dsp:cNvPr id="0" name=""/>
        <dsp:cNvSpPr/>
      </dsp:nvSpPr>
      <dsp:spPr>
        <a:xfrm>
          <a:off x="5992225" y="1951030"/>
          <a:ext cx="2137526" cy="1282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Construção de tabelas de valores da função</a:t>
          </a:r>
          <a:endParaRPr lang="pt-BR" sz="2000" kern="1200" dirty="0"/>
        </a:p>
      </dsp:txBody>
      <dsp:txXfrm>
        <a:off x="6029789" y="1988594"/>
        <a:ext cx="2062398" cy="1207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8D87-A85E-4D53-9534-E3E11F5759C3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319E-4DF1-4452-9155-F5C711FE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15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8D87-A85E-4D53-9534-E3E11F5759C3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319E-4DF1-4452-9155-F5C711FE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73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8D87-A85E-4D53-9534-E3E11F5759C3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319E-4DF1-4452-9155-F5C711FE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96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8D87-A85E-4D53-9534-E3E11F5759C3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319E-4DF1-4452-9155-F5C711FE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11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8D87-A85E-4D53-9534-E3E11F5759C3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319E-4DF1-4452-9155-F5C711FE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8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8D87-A85E-4D53-9534-E3E11F5759C3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319E-4DF1-4452-9155-F5C711FE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8D87-A85E-4D53-9534-E3E11F5759C3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319E-4DF1-4452-9155-F5C711FE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5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8D87-A85E-4D53-9534-E3E11F5759C3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319E-4DF1-4452-9155-F5C711FE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13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8D87-A85E-4D53-9534-E3E11F5759C3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319E-4DF1-4452-9155-F5C711FE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75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8D87-A85E-4D53-9534-E3E11F5759C3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319E-4DF1-4452-9155-F5C711FE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1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8D87-A85E-4D53-9534-E3E11F5759C3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319E-4DF1-4452-9155-F5C711FE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99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F8D87-A85E-4D53-9534-E3E11F5759C3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319E-4DF1-4452-9155-F5C711FE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6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7666" y="476672"/>
            <a:ext cx="8136904" cy="7920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Universidade Federal</a:t>
            </a:r>
            <a:r>
              <a:rPr kumimoji="0" lang="pt-BR" sz="2800" b="1" i="0" u="none" strike="noStrike" kern="1200" cap="small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 São Paulo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cap="small" baseline="0" dirty="0" smtClean="0">
                <a:latin typeface="+mj-lt"/>
                <a:ea typeface="+mj-ea"/>
                <a:cs typeface="+mj-cs"/>
              </a:rPr>
              <a:t>Campus Baixada Santista</a:t>
            </a:r>
            <a:endParaRPr kumimoji="0" lang="pt-BR" sz="22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48680"/>
            <a:ext cx="165961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83568" y="2132856"/>
            <a:ext cx="7996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Funções de uma variável – FUV 1</a:t>
            </a:r>
          </a:p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31889" y="5507940"/>
            <a:ext cx="88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74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trela de 7 Pontos 1"/>
          <p:cNvSpPr/>
          <p:nvPr/>
        </p:nvSpPr>
        <p:spPr>
          <a:xfrm>
            <a:off x="1880575" y="2206060"/>
            <a:ext cx="5832648" cy="41044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/>
              <a:t>FUNÇÕES</a:t>
            </a:r>
            <a:endParaRPr lang="pt-BR" sz="4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349857"/>
            <a:ext cx="763382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OBJETO FUNDAMENTAL DO CÁLCULO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5004048" y="1052736"/>
            <a:ext cx="1224136" cy="1152128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17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404664"/>
            <a:ext cx="8229600" cy="38862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rial" pitchFamily="34" charset="0"/>
                <a:cs typeface="Arial" pitchFamily="34" charset="0"/>
              </a:rPr>
              <a:t>QUATRO MANEIRAS DE REPRESENTAR UMA FUNÇÃO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b="1" u="sng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Verbalmente</a:t>
            </a:r>
            <a:r>
              <a:rPr kumimoji="0" lang="pt-BR" sz="2800" b="1" i="0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 – descrevendo-a com palavras;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Numericamente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por meio de uma tabela de valores;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 pitchFamily="34" charset="0"/>
                <a:cs typeface="Arial" pitchFamily="34" charset="0"/>
              </a:rPr>
              <a:t>Visualmente</a:t>
            </a:r>
            <a:r>
              <a:rPr kumimoji="0" lang="pt-BR" sz="28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 pitchFamily="34" charset="0"/>
                <a:cs typeface="Arial" pitchFamily="34" charset="0"/>
              </a:rPr>
              <a:t> – através de um gráfico;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b="1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Algebricamente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utilizando-se uma fórmula explícita</a:t>
            </a:r>
            <a:endParaRPr kumimoji="0" lang="pt-BR" sz="2800" b="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0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404664"/>
            <a:ext cx="8229600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1</a:t>
            </a:r>
            <a:r>
              <a:rPr lang="pt-BR" sz="2800" b="1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i="0" strike="noStrike" kern="1200" cap="none" spc="0" normalizeH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A área de um círculo depende do seu raio </a:t>
            </a:r>
            <a:r>
              <a:rPr kumimoji="0" lang="pt-BR" sz="2800" i="1" strike="noStrike" kern="1200" cap="none" spc="0" normalizeH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r</a:t>
            </a:r>
            <a:r>
              <a:rPr kumimoji="0" lang="pt-BR" sz="2800" i="0" strike="noStrike" kern="1200" cap="none" spc="0" normalizeH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. A regra que conecta </a:t>
            </a:r>
            <a:r>
              <a:rPr kumimoji="0" lang="pt-BR" sz="2800" i="1" strike="noStrike" kern="1200" cap="none" spc="0" normalizeH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r</a:t>
            </a:r>
            <a:r>
              <a:rPr kumimoji="0" lang="pt-BR" sz="2800" i="0" strike="noStrike" kern="1200" cap="none" spc="0" normalizeH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pt-BR" sz="2800" i="1" strike="noStrike" kern="1200" cap="none" spc="0" normalizeH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pt-BR" sz="2800" i="0" strike="noStrike" kern="1200" cap="none" spc="0" normalizeH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 é dada pela equação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noProof="0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i="1" strike="noStrike" kern="1200" cap="none" spc="0" normalizeH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pt-BR" sz="2800" i="0" strike="noStrike" kern="1200" cap="none" spc="0" normalizeH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 é uma </a:t>
            </a:r>
            <a:r>
              <a:rPr kumimoji="0" lang="pt-BR" sz="2800" b="1" i="1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itchFamily="34" charset="0"/>
                <a:cs typeface="Arial" pitchFamily="34" charset="0"/>
              </a:rPr>
              <a:t>função</a:t>
            </a:r>
            <a:r>
              <a:rPr kumimoji="0" lang="pt-BR" sz="2800" i="0" strike="noStrike" kern="1200" cap="none" spc="0" normalizeH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pt-BR" sz="2800" i="1" strike="noStrike" kern="1200" cap="none" spc="0" normalizeH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r</a:t>
            </a:r>
            <a:r>
              <a:rPr kumimoji="0" lang="pt-BR" sz="2800" i="0" strike="noStrike" kern="1200" cap="none" spc="0" normalizeH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pt-BR" sz="2800" i="0" strike="noStrike" kern="1200" cap="none" spc="0" normalizeH="0" noProof="0" dirty="0" smtClean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438328" y="2636912"/>
                <a:ext cx="1829154" cy="5959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32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1" i="1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pt-BR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pt-BR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328" y="2636912"/>
                <a:ext cx="1829154" cy="59593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24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404664"/>
            <a:ext cx="8229600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2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população humana do mundo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depende do tempo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A tabela mostra as estimativas da população mundial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 no momento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em certos anos.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(1950) 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 2560.000.000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2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31228"/>
              </p:ext>
            </p:extLst>
          </p:nvPr>
        </p:nvGraphicFramePr>
        <p:xfrm>
          <a:off x="1619672" y="692696"/>
          <a:ext cx="6096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População (milhões)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1650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1750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1860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2070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2560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1960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3040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1970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3710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4450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5280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6080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6870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0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62955"/>
              </p:ext>
            </p:extLst>
          </p:nvPr>
        </p:nvGraphicFramePr>
        <p:xfrm>
          <a:off x="1115616" y="1340768"/>
          <a:ext cx="7056784" cy="495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40768"/>
                        <a:ext cx="7056784" cy="4957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404664"/>
            <a:ext cx="8229600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400" b="1" baseline="0" dirty="0" smtClean="0">
                <a:latin typeface="Arial" pitchFamily="34" charset="0"/>
                <a:cs typeface="Arial" pitchFamily="34" charset="0"/>
              </a:rPr>
              <a:t>Gráfico com os dados da tabela – população x ano (crescimento da população ao longo do tempo)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43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75003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13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2028582"/>
              </p:ext>
            </p:extLst>
          </p:nvPr>
        </p:nvGraphicFramePr>
        <p:xfrm>
          <a:off x="467544" y="908720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40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404664"/>
            <a:ext cx="8229600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400" b="1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3</a:t>
            </a:r>
            <a:r>
              <a:rPr lang="pt-BR" sz="2400" baseline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Quando você abre uma torneira de água quente, a temperatura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da água depende de há quanto tempo ela está correndo. Esboce um gráfico de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como uma função do tempo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decorrido desde a abertura da torneira.</a:t>
            </a: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4883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24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404664"/>
            <a:ext cx="8229600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4</a:t>
            </a:r>
            <a:r>
              <a:rPr lang="pt-BR" sz="2800" baseline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Uma caixa de armazenamento retangular aberta na parte superior tem um volume de 10 m</a:t>
            </a:r>
            <a:r>
              <a:rPr lang="pt-BR" sz="28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O comprimento da base custa  R$ 30,00 por metro quadrado, ao passo que o material das laterais custa R$ 18,00 por metro quadrado. Expresse o custo total do material com uma função do comprimento da base.</a:t>
            </a: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869160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4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5" y="548680"/>
            <a:ext cx="90364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avaliação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Composto por </a:t>
            </a:r>
            <a:r>
              <a:rPr lang="pt-BR" sz="2400" b="1" dirty="0" smtClean="0"/>
              <a:t>2 avaliações</a:t>
            </a:r>
            <a:r>
              <a:rPr lang="pt-BR" sz="2400" dirty="0" smtClean="0"/>
              <a:t>. Os alunos que apresentarem </a:t>
            </a:r>
            <a:r>
              <a:rPr lang="pt-BR" sz="2400" b="1" dirty="0" smtClean="0"/>
              <a:t>média final abaixo de 6,0 </a:t>
            </a:r>
            <a:r>
              <a:rPr lang="pt-BR" sz="2400" dirty="0" smtClean="0"/>
              <a:t>farão </a:t>
            </a:r>
            <a:r>
              <a:rPr lang="pt-BR" sz="2400" b="1" dirty="0" smtClean="0"/>
              <a:t>exame final</a:t>
            </a:r>
            <a:r>
              <a:rPr lang="pt-BR" sz="24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b="1" u="sng" dirty="0" smtClean="0"/>
              <a:t>Datas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1ª prova –  12/06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2ª prova – 10/07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Substitutiva – 12/07 (fechada)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Exame final – 17/07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732240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FUV 1 - Funções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3049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404664"/>
            <a:ext cx="8569325" cy="3886200"/>
          </a:xfrm>
          <a:prstGeom prst="rect">
            <a:avLst/>
          </a:prstGeom>
        </p:spPr>
        <p:txBody>
          <a:bodyPr/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Conceito de função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É uma lei que associa,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cada elemento </a:t>
            </a:r>
            <a:r>
              <a:rPr kumimoji="0" lang="pt-BR" sz="2800" b="0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em um conjunto </a:t>
            </a:r>
            <a:r>
              <a:rPr kumimoji="0" lang="pt-BR" sz="2800" b="0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exatamente um elemento, </a:t>
            </a: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</a:t>
            </a:r>
            <a:r>
              <a:rPr lang="pt-BR" sz="28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mado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), em um conjunto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endParaRPr kumimoji="0" lang="pt-BR" sz="105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22776" lvl="8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pt-BR" sz="2400" b="1" dirty="0" smtClean="0">
                <a:solidFill>
                  <a:srgbClr val="003366"/>
                </a:solidFill>
              </a:rPr>
              <a:t>       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Notação:</a:t>
            </a:r>
          </a:p>
          <a:p>
            <a:pPr marL="3749040" lvl="8" indent="-201168" algn="just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f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 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</a:t>
            </a: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49040" lvl="8" indent="-201168" algn="just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y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lang="pt-BR" sz="1000" noProof="0" dirty="0" smtClean="0">
              <a:solidFill>
                <a:srgbClr val="003366"/>
              </a:solidFill>
            </a:endParaRPr>
          </a:p>
          <a:p>
            <a:pPr marL="0" marR="0" lvl="1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pt-BR" sz="2400" b="0" i="0" u="none" strike="noStrike" kern="1200" cap="none" spc="0" normalizeH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323291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50524" y="4771018"/>
            <a:ext cx="8569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pt-BR" sz="2000" dirty="0"/>
              <a:t>Se </a:t>
            </a:r>
            <a:r>
              <a:rPr lang="en-US" altLang="pt-BR" sz="2000" i="1" dirty="0"/>
              <a:t>x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estiver</a:t>
            </a:r>
            <a:r>
              <a:rPr lang="en-US" altLang="pt-BR" sz="2000" dirty="0"/>
              <a:t> no </a:t>
            </a:r>
            <a:r>
              <a:rPr lang="en-US" altLang="pt-BR" sz="2000" dirty="0" err="1"/>
              <a:t>domínio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função</a:t>
            </a:r>
            <a:r>
              <a:rPr lang="en-US" altLang="pt-BR" sz="2000" dirty="0"/>
              <a:t> </a:t>
            </a:r>
            <a:r>
              <a:rPr lang="en-US" altLang="pt-BR" sz="2000" i="1" dirty="0"/>
              <a:t>f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quando</a:t>
            </a:r>
            <a:r>
              <a:rPr lang="en-US" altLang="pt-BR" sz="2000" dirty="0"/>
              <a:t> </a:t>
            </a:r>
            <a:r>
              <a:rPr lang="en-US" altLang="pt-BR" sz="2000" i="1" dirty="0"/>
              <a:t>x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entrar</a:t>
            </a:r>
            <a:r>
              <a:rPr lang="en-US" altLang="pt-BR" sz="2000" dirty="0"/>
              <a:t> </a:t>
            </a:r>
            <a:r>
              <a:rPr lang="en-US" altLang="pt-BR" sz="2000" dirty="0" err="1"/>
              <a:t>na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máquina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ele</a:t>
            </a:r>
            <a:r>
              <a:rPr lang="en-US" altLang="pt-BR" sz="2000" dirty="0"/>
              <a:t> </a:t>
            </a:r>
            <a:r>
              <a:rPr lang="en-US" altLang="pt-BR" sz="2000" dirty="0" err="1"/>
              <a:t>será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aceito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como</a:t>
            </a:r>
            <a:r>
              <a:rPr lang="en-US" altLang="pt-BR" sz="2000" dirty="0"/>
              <a:t> entrada, e a </a:t>
            </a:r>
            <a:r>
              <a:rPr lang="en-US" altLang="pt-BR" sz="2000" dirty="0" err="1"/>
              <a:t>máquina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produzirá</a:t>
            </a:r>
            <a:r>
              <a:rPr lang="en-US" altLang="pt-BR" sz="2000" dirty="0"/>
              <a:t> </a:t>
            </a:r>
            <a:r>
              <a:rPr lang="en-US" altLang="pt-BR" sz="2000" dirty="0" err="1"/>
              <a:t>uma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saída</a:t>
            </a:r>
            <a:r>
              <a:rPr lang="en-US" altLang="pt-BR" sz="2000" dirty="0"/>
              <a:t> </a:t>
            </a:r>
            <a:r>
              <a:rPr lang="en-US" altLang="pt-BR" sz="2000" i="1" dirty="0"/>
              <a:t>f </a:t>
            </a:r>
            <a:r>
              <a:rPr lang="en-US" altLang="pt-BR" sz="2000" dirty="0"/>
              <a:t> (</a:t>
            </a:r>
            <a:r>
              <a:rPr lang="en-US" altLang="pt-BR" sz="2000" i="1" dirty="0"/>
              <a:t>x</a:t>
            </a:r>
            <a:r>
              <a:rPr lang="en-US" altLang="pt-BR" sz="2000" dirty="0"/>
              <a:t>) de </a:t>
            </a:r>
            <a:r>
              <a:rPr lang="en-US" altLang="pt-BR" sz="2000" dirty="0" err="1"/>
              <a:t>acordo</a:t>
            </a:r>
            <a:r>
              <a:rPr lang="en-US" altLang="pt-BR" sz="2000" dirty="0"/>
              <a:t> com a lei que define a </a:t>
            </a:r>
            <a:r>
              <a:rPr lang="en-US" altLang="pt-BR" sz="2000" dirty="0" err="1"/>
              <a:t>função</a:t>
            </a:r>
            <a:r>
              <a:rPr lang="en-US" altLang="pt-BR" sz="2000" dirty="0"/>
              <a:t>. </a:t>
            </a:r>
          </a:p>
          <a:p>
            <a:endParaRPr lang="en-US" altLang="pt-BR" sz="2000" dirty="0"/>
          </a:p>
          <a:p>
            <a:r>
              <a:rPr lang="en-US" altLang="pt-BR" sz="2000" dirty="0" err="1"/>
              <a:t>Assim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podemos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pensar</a:t>
            </a:r>
            <a:r>
              <a:rPr lang="en-US" altLang="pt-BR" sz="2000" dirty="0"/>
              <a:t> o </a:t>
            </a:r>
            <a:r>
              <a:rPr lang="en-US" altLang="pt-BR" sz="2000" dirty="0" err="1"/>
              <a:t>domínio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como</a:t>
            </a:r>
            <a:r>
              <a:rPr lang="en-US" altLang="pt-BR" sz="2000" dirty="0"/>
              <a:t> o </a:t>
            </a:r>
            <a:r>
              <a:rPr lang="en-US" altLang="pt-BR" sz="2000" dirty="0" err="1"/>
              <a:t>conjunto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todas</a:t>
            </a:r>
            <a:r>
              <a:rPr lang="en-US" altLang="pt-BR" sz="2000" dirty="0"/>
              <a:t> as entradas, </a:t>
            </a:r>
            <a:r>
              <a:rPr lang="en-US" altLang="pt-BR" sz="2000" dirty="0" err="1"/>
              <a:t>enquanto</a:t>
            </a:r>
            <a:r>
              <a:rPr lang="en-US" altLang="pt-BR" sz="2000" dirty="0"/>
              <a:t> a </a:t>
            </a:r>
            <a:r>
              <a:rPr lang="en-US" altLang="pt-BR" sz="2000" dirty="0" err="1"/>
              <a:t>imagem</a:t>
            </a:r>
            <a:r>
              <a:rPr lang="en-US" altLang="pt-BR" sz="2000" dirty="0"/>
              <a:t> é o </a:t>
            </a:r>
            <a:r>
              <a:rPr lang="en-US" altLang="pt-BR" sz="2000" dirty="0" err="1"/>
              <a:t>conjunto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todas</a:t>
            </a:r>
            <a:r>
              <a:rPr lang="en-US" altLang="pt-BR" sz="2000" dirty="0"/>
              <a:t> as </a:t>
            </a:r>
            <a:r>
              <a:rPr lang="en-US" altLang="pt-BR" sz="2000" dirty="0" err="1"/>
              <a:t>saídas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possíveis</a:t>
            </a:r>
            <a:r>
              <a:rPr lang="en-US" altLang="pt-BR" sz="2000" dirty="0"/>
              <a:t>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119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48680"/>
            <a:ext cx="8713788" cy="3886200"/>
          </a:xfrm>
          <a:prstGeom prst="rect">
            <a:avLst/>
          </a:prstGeom>
        </p:spPr>
        <p:txBody>
          <a:bodyPr/>
          <a:lstStyle/>
          <a:p>
            <a:pPr marL="265176"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Os valores de uma variável frequentemente dependem dos valores de outra variável. Exemplos:</a:t>
            </a:r>
          </a:p>
          <a:p>
            <a:pPr marL="548640" marR="0" lvl="1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temperatura de ebulição da água depende da altitude (o ponto de ebulição diminui quando a altitude aumenta);</a:t>
            </a:r>
          </a:p>
          <a:p>
            <a:pPr marL="548640" marR="0" lvl="1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8640" marR="0" lvl="1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Pressão x altitude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8640" marR="0" lvl="1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4"/>
          <p:cNvSpPr txBox="1">
            <a:spLocks noChangeArrowheads="1"/>
          </p:cNvSpPr>
          <p:nvPr/>
        </p:nvSpPr>
        <p:spPr>
          <a:xfrm>
            <a:off x="395536" y="-144363"/>
            <a:ext cx="8229600" cy="981075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Funções e Gráf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682" name="AutoShape 2" descr="data:image/jpeg;base64,/9j/4AAQSkZJRgABAQAAAQABAAD/2wCEAAkGBxQSEhQUExQVFRUXFhgXFxUXFhQXGBkWFxwWGBUXFRgYHCggGBolHBcYITEhJSkrLi4uFx8zODQsNygtLiwBCgoKDg0OGhAQGiwcHyQsLCwsLCwsLCwsLCwsLCwsLCwsLCwsLCwsLCwsLCwsLCwsLCwsLCwsLCwsLCwsLCwsLP/AABEIALgA7AMBEQACEQEDEQH/xAAcAAABBQEBAQAAAAAAAAAAAAAEAAECAwUHBgj/xABQEAACAQIDBAQJBwcICQUAAAABAgMAEQQSIQUTMUEGIlFhBxQVMlRxkbLSFiNCUnSBkyQzYqGj0eE0U3OCkrHB8BclJjVDcoOiwjZEY9Px/8QAGwEAAgMBAQEAAAAAAAAAAAAAAAECAwQFBgf/xABCEQACAQIDBAUHCQcFAQEAAAAAAQIDEQQSIQUTMVEUFUFhkSJScZKi0dIyM1NUcoGhsbIjJDRCc4LBBjVDY+ElYv/aAAwDAQACEQMRAD8AbwhdPMW2Lkw+HdoY42KDd2DsV84sxGgvwt2VJIqlI8i3S3Gg2GMnNuK71ifvPKnYV2FjpJjSNMZOCeW8Y2779lOxHMwc9JMdfXGYgDtEre21Kw8zCMB0kxtyfHJ200UuePeaaRGUmUz9MsaCfyqcfo7w0aDTfMu+VuMJ/lc/4pB/XRZCu+ZKfpVi9LYqc6fzrXosgTkTm6UYw2y4qdT2GRvbRZApMCPSbHk/yycHsEjcO2lYeZifpPtAHL41iST2SNRYeZkX6V45eGMnOuo3rH9dFgzMJHSXGnhjJwSOG8J+/wBVOxHMyk9IsffXGYkA8CJG17LDn91KxLMy/A9JMdmP5ZiG/RLnj39lOwnJ8yqfpljQf5TOO7eGjQE3zLh0rxh4Yqcj+kaiyFmfMlP0rxelsVPw/nWv66LILy5jzdKMYbZcVOD2GRvbQ0gUmBt0mx5P8snB7BI3DtpWJZmM/SjaAsvjWIueFpG9lFgzDP0rxy8MXP3gysaLBmYUvSbGkAjGTgnlvWP307IWZlB6R4+9jjMRpzErcO21LKPMy/A9JMaWv47Owt5uc07ITkyvE9McaCfymcfo7w0WQJvmWjpXjDa2Kntp/wARgaLILvmSm6VYuwtip/xWo0BOQTB0zxqMrJiZL6dWQ51PrB5eqiyEpNHceim1jjMLFOVys69ZQbgMNGseYuKraNCd0fP/AEpw7nH4kx9Z2xMiqL21LWA7tTxqxcCh8WbO38FFJh5II5I2bCAPEVVgz5RlxeZiAGDMQwsT5nfSJaAPRvZt8LLKuH8Yk36xBDIyDdshZjoRzA15XvQKyY218HhYQQOuHxskCzGRvm4QsR3gVdHILtYnQ5aB6GltLZ2HikQCGVh4wFBTTewgNfru5V20UgrYcRppQmJxRUmwEbEurxoS0cZQjeiONnZgxxCZ88ZIHG5C2ueNA0gvY6t4oysyhDDiCDG7Gzpm0LXCKWtwsSQRRcMoJNsXD7hnC/NjDiXxneNrKVBCgA2HWJXJa+l6BdoN0L2Yk92kVGXeJG2smZQ2rMApAVbfTOl9KYkjSwuykaKFQiOFxssckoY5xHniCF7G2ozd3ZQJtAc0GGBMow6lhjvFrb+TWL65/SHAEWGtBJWIx9HkB0g8Z/KpopWaXd7qFJAsb6EechZ85uOrakPQh5MiTCTyRKHyGQCSQsBNGHIQxMhsCVtdSt+JBpisjaxhWXGYlxfPh9wsCKZXGR4/nJEVXB0IC2Xhe9iaiSsjzu0Ww8EE8kcTO4xTQpvXIdEEIkuyqescxIuT67mmiLSsaG1dlo8+KdIvGpFmhQRmUraIxBmlupBbr9W/BbUDskQg2VGcI8kiRhhh2lRlZic6nRWe+TNbTKBfS9FwcSHQ/Y0OJVXcBgZljfrSZ0U2ObqkCMa+c1+FMikT2FsGOZsIbZoy08eJYOAFKMd3e5GUlbHTjQDQTsfZMLJh8yBy+GklkfesGEiZyoAGig5ba340WFdcCnCbJw8rwzWCNJhnk3SszAzI+RVF2DWI1y3F7UiSsDY7ZcCeMyGBiYoInWKQvGDKXyuQAxYpY8Cb8aB6BkODijTGiGBHLYfDyxqXLMN5rMqG/BeN+PbQKyA9v7FSLCu5CrJG0AVo2kKusmYOQzH5wCw6ygAUDsgWGADCxyww+MMwlMztJlMJjNkUqD2dbW9+FFxW0C9vbJiVcQ27CpHGrYfFbwsZ3OTTLexzXbQAZbUMdlYntpsJD49lwyN4rLEkY3rneLJnDF7cbZBbL260BZGV0kwMUc86xMSI24XLdVgCOsONr2+6mQejMyFwTxHZ/GmJn0H4Lx/q2Dn5/vNVb4l8OBxLpfNfGYuygkTygDje7HlzqaKmtTNxWEnjA30TIpNhmGlwLkc7EXvbjSuFjW2Rs2fELu1RhAWeTOUBjzxo1201Ol1vw61O4KLYLhNlPIFMatJniWQoqMMsbcOPEX+kNKLiaaBdodHJY1Zzh5FA88lLKL9p7NePDvoGrheH6HSO7RhS6pluchFs4zLcN5t/12oQNtcAHFbECEkqbB93crqJOOQ3+lblTEmzVgwRQACNi7yNDk3ZzB0tmXQWY3bgNRRcTi2TPRiWSQoRurKCFdGbzja11uACRx/VQxxVynDbHnZniiV2VGs7KCCTqAMp1BNj1TrRcGgJEaVsscRaQXCpbrfpXHdzvwoEkEYrYOIUwqUzNJHvd3lsY1DFesSbW0vfhqKVyWUEmVkkMbRkSA5cpUBgx4C3G5vRcVjRwPR2SSRI5V3W8z5Q63W0almAsdeAB10vQFtbFPyVkIgbIyriFupClrCxNiq68joKQ1wHw/Q6Z0hZkBSUXj4MTx0A5cCaaE5NAQ2ECyGNC4kYqhVblmW2YL2mxHqoC7ZuPsd4hCN2WecPaPJcqI2AufrDW9+FNMi0zI2zgmiYBkKaeaw4X1v2EHkaGNd5cdnYiJFzo8UbWJY8b8hpwNuRtQga7SmSB2yhYSWZC8a21dBclxyI6p15WoHYSbNmaTdxo0nUSQgIy2VwCCc3Aa8eB5Urjyk12fMQxWByqFgxyCylfO7yRztwoFlYPgYRIHZRcKCzAC+VObeq9te+mFmO+wndlyQuzMgcdXTJe2bMdAL6fdSGrl+A6LSvvLxkCM2kJWxU2uQ1+GgoQnJrghp+jLo6KI3u18gy66WvpysDztxphdl4TcNkZCrWGjLbQ8Dp5w76ERaYHj0sRbQcLdh+7toGjvXgqFtmYf1N7xqt8TRHgcP6UEeP4skXtiZLi/EBzoey4/vqSKnxCdubZilw5iih3SmYTDWMKLIybsBEFwM3nEk07Be5HA9KIo9w7wu0sELwLlkVUZHDdZgUJzDNwBsaQ0xYTbgaMoImscHHhL3uvUbNn4cCOVCRFyKsZ0hzGb5ogSYNcJq17FAvXOmo082ixJMhtjpDv0xSCO3jDYc+dcLuEZLHQXuWzDstQDNDFdJ4sQ0oeGQq+ITELkkVSHRBGVclTdSBe41FAkw3D9Js0odYiB4xiJWu1gRigqFcwGjKB51j6qdhOQnkwmGZ4kQyqFQRyndswK3LWVkygG4Ggv1aZFS1M/a3SGOaRxPFIFOIfEpupQpBkCAo+ZDm8wWcWIuRzqJO9wXDbezT4meSO/jCyLIiMAVEpuShIIuLcxrzoC4XJtqArGDh2KR4fcxktG7Kc5bOoZMl9bWIsKLBczdr7dSfEb9oeqN2DCzaMsYUFSyqNDl5DS9AcTawnSiPNBu8OypFLM9rxAfPxiMKMiADLbibk0WCTM/AdIFhOEJicthRJH5yhXR851GW4YFu22nfQF7leyekQhXBERZpMLmAsyiORHJZgeqWRtTqDbuoHcOwHSWGNYoooJDGm/Vi0q52WdURrFVsrAJx1/XQRWhfs3bsaLFHFDJu4opoSXZGZhOysWByZQQV4WIppA5ENrY0M0di3zaqEDhNCCWAyoFGW/LvqVivNd3BekXSHemQKHjMziSRfmclxci2WMO1iTbMdO+oFt7lGC2/lwrRZLyBZI45c2scMpUypbncpoeWY0WC4TjNuRypKssT7uVMMpyOoYPhgQPOUgqcxuLaaUBchB0qVYo1CSI0KukTK0JOVyxGdniJBFyCVIv2CgdwbYW2WSSJimZEBRlVEUMjjIyMwFzcdt9QDTsJuwWek/zmIDRHcyiKNVBjYxph77tfnEKuCGN9BqbilYdwLaPSEyxSxkM29njlzMynqxxtGEYKoF9QQQBbLQI0ZOkeHkdS2GMpAcPI5iMjFgoQtlTK5SxILDW+tAXI7Q2jHiSLRSLu4ViQ5kAzKxIZsqBbWPmgD100iMmDyIqgAnW3rN6kVo7d4LlI2bBf9L3j21U+JrhwMzpj4M0xkrTQy7iRvPBTOjnTW1wVbTiDyoTFKFzzh8Dc2l8VER3wvx/t1LMQ3b5hE/gikIULPALdsLn/AM6MwKk+ZSPA9PpfFxWF7AQuNT/XozBuu8pbwMTkWOMi0/8Ahfh2fnKWYe7FJ4Fpb3XFxj1wudf7dGYeRk28DmIt1cZEP+g3/wBlGYW7LcP4H5lW3jaX433TjX1Z6eYTpPmO/ghnuSMXHrzMLE+/RmDdA8ngVla18Yn4LfHSzD3b5jjwMzjhi4rf0L/HRmDdvtJHwNTaflUJ9cL8fxKMwbsvn8EUhVQs8At2wuf/ADp5yO6fMr/0Pzki+LisCTYQuBc/16Mw90Uv4GJyLHGRd3zL+z85RmHuxpfArLe64uMac4XOvb59LMPIWHwOYjljIh/0G+OjMJUyzD+B6VVt42hPEndONe7r6U8wnSHfwRTkkjFx68zCxPv0Zg3T5g8ngVla18Yn4TfHRmHkY/8AoZmHm4uID+gb46WYN2SbwNzG18VEe28L6/8AfRmQbthE3gikKgLPALcbwuf/ADp5hKk+ZV/ofnNr4uKwN7CFwL/26MwbopfwMTkWOMi7vmX9n5ylmHuxpfAtNcFcXGPXC51/EozDUOZM+Bye3VxkQ/6DcfxKMwt2W4fwPTKtji0J433TjXlpn0p5hOk+YThfBE2e8uLBU8QkRDHtszOcvrsaWYFSOmbPwSQRpFGMqIoVR2AVEtSsEXoGK9ACvQAr0AK9ACvQAqAHoAa9ACvQAr0AK9ACoAegBqAFegBUAK9ACvQAr0AKgBXouAr0AK9ACvQAr0AK9ACvQAr0AK9AHHfCBtrErtZoExEscQwyOERsozEkE8K1YSjGrO0jNiqsqUM0TL8qYr0zE/ifwrpdX0e/xOb0+tzXgLypivS8T+J/Cjq+j3+I+nVuf4C8qYn0vE/ifwo6BR7/ABDp1bn+A/lTFel4n8T+FLq+j3+IdPq814C8qYr0vE/ifwo6vo9/iHT6vNeAhtTFel4n8T+FHQKPf4i6dV7vAXlTFel4n8T+FHQKPf4kunVe7wG8qYr0zE/ifwp9Ao9/iR6fW5/gP5UxXpmJ/E/hS6vo9/iHT63NeA3lPFemYn8T+FHV9Hv8Q6fW5rwH8p4r0zE/ifwp9Ao9/iHT63P8CjG7YxaRuwxmJuqlheTTQX7KrqYKlGDa/MnTxtWU0m/wAIOk+MCB5MTicrbsKVksS0nEWPIG2tULD00s0lpp28zQ69RyyxeuvZyLvlRibsPGMZdPOtIDY2By6DjY1N4egm1Z+JDfV9NV4DL0qnNgMXitULg7wWIF+GndS3GH5PxDfYhcWvArw/SzEleti8UWzMLLJYdVQ5OvcRSjRoNap+JKVWvfRrwCMT0lnSNZPG8UVYXFpBwtfmKslhsPGKlZ695XHEYiUst14FL9K8QC/wCU4qyiLXei53t8ulqhuaGuj7O3mT3tfTVdvZyGHS+axJxWMACux+cB/NtlYaDtpbrD9qfiG8xPNdnZzLflTPmCnF4sEvk/OCwbQgE255hUtxh72s/EW+xFr3XPgBp0qxhNjisSCXdVVXzHLG1mPedRVaoU72s+NvAs31TsfL8QqbpRiQGIxOLAWQRljICM2YKRbjzqboUddHo7CjiKzaWnC5YOk85BbxnF5Q2UHeDU3Kn1WIo6PRtez8SLr1r2uvAcdJp9ys3jWLKtlsN4L9Y5Ry7al0ahkU7PxBV62dw0Kh0vlsxOKxYCqzG8g+g2RhoO2q1Sw7vo/EnvK+nAfE9LJkF2xGM81ntvBoqkAnhrxFOVGgux+IlVrPtRa/SiYEjxrF6FxfeDUxgMwGnYal0ehyfb28gVet3dn4jr0kxYkwTLicSFlxUCEO4IaNyCdAPuqjEUIQgpR7S6hWnKTjLsO/1iNRxXpzAH27IC6p+Rx6sSB5x7BV1DESovNGnKp3Rtf8bGbFU1OFm0vSVeTV/n4P7TfDWrrat9Vq+z8Rzuiw+kiLycvpEPtb4aOta31Wr7PxC6LH6SIvJq+kQ+1vho61rfVavs/EPosPpIi8mr6RB7X+GhbUrfVavs/EHRY/SRLfI3Vz76HLfLmu1s1r24VB7annydGqX428m9ufyiXQla+8ViHk5fSIfa3w1PrWt9Vqez8RHosPpIk5tjhTZp4QdDa7c9RyqFPbMqivDD1JLhpl+IlLCJaOpFEPJq+kQ+1/hqfWlb6rV9n4iPRYfSRF5NT0iH2v8Aup9aVvqtXwj8QdFp/SRG8mp6RD7X/dS60rfVavhH4hdFh9JEfyanpEH/AH/uo60rfVavs/EHRYfSxE2yoyLHEQEHiOvqPZSe06zVnhavs/ESWGgnfexIHY0VgN/BYWsOtYW4W0pdZVbW6LU9n4h7iN772NxjsSEksZ4Lnietc+vSl1jVvfotT2fiBYdWtvYjHYcP8/h+f1ufHlS6wqfVKns/EPcpf8qGGwYLW32Htx+l2W7OzSn1hUt/CVPZ+IHRX0qJS7FiawaeA24Xzacuzsoe0ar44Sp7PxCVBJ3VWIx2FD/PYfgBwbgvm8uVHWNT6pU9n4h7hfSoQ2HD/PYfgR9LgdW5c6Osan1Sp7PxBuV9KiyXo9GhAMsAOjAHNwOoPDuqFPazqK8MNUfoy8fWJSw2XR1ERi6PRuVVZMOWzXUdbzjzHV40qu1XSg6k8LUSWt/J09oI4bN5KqobyJFYjfYexNyOt53aerxvVi2nUa0wtS3H+X4hOhZ/OoidhQ6/O4fU5j53nDgfN40usKn1Sp7PxAqVv+WJIbGjyhd7h8o4L1raa/V7afWNS1uiVfZ+INyr33sbjDYUX85htQQePA6kebzo6xqfVKvhH4g3X/ah/IMRAG8w1gLDU8Ozhwo6xn9Vq+EfiDc/9qLPIcZud7hrkWJzcjoeXdR1lP6rV8I/ENUP+yJm7d2eI5Nn2kiYePYcBUN7DN2W0FV1sZKtFRdGdO3bLLZ+DZow1LLJvMnfkd/NZjacP8IX+/H+yR+8a6GzfnX6DBtH5pekBrtHEuKmFx7UDzCqNgzM1h/IT9oHuGuLWX/16f8ASn+qJvg/3SX2v8MyH4H1Gu5FanPb0NLbv54/8kfuLXE2Ev3T+6f6mb8e/wBon3L8jPrsmHMKnYLipWC4qdguKiw8wBjNrxxOqsSMxtm+ip42Y9vdWepiIQlZl9OhOcW0T2ttIYeMyMCwuBZbc+FSrVlSjmtcjQpurPJew8m0UV1jJOdhcCxOnfQ6sVJR7WKNKbi5LgiKbSQmUEgCPzje/wB9hqOFCrRu79hLdTSj3ii2rEYxJmyoebaeqhVoZc7eg3SmpZLXZeuLQuUDDMBfLzt2+qp543y31K3GSWa2gFtHbkcUe81db5erbj6zpVNTERhHNx7C6lh5zll4M3ekWLRXiDMAfF42seNrcT3Vzdj1IKNZN/8AJP8AMuxkJtxa5Il0ckDTwMpBBcWIOhFS2809mV2vMZXg8yxEU+ZgNtxBKI3VkzMyq5tlLKbEac61wxCikmrd5Oph5NylF/cPtHbiQsoKs2Zslxa2bTTXjxqdXEqm+FyFLDSmm72DZsYiEhmAIGYjmF7T3Ve5xXFlEYykrpFWI2miqjXBV2AUhgAb9hPH1VCdaMUnzJwpSba5Fz4xFLAuLqLsPqjtPZUnUitLiUJPWw8mPjXKWdRn803871dtDqwVrviNU5O+nACx86vLgCpuBj4AfXmrDj2nTVjbgU1N35H0Ya5B1DiHhB/34/2SP3jXQ2b86/Qc7aTtSXpA7V27HDzDWosFx7UBcVqdguaij8iP2ge4a4lX/d6X9Kf6onQi/wB0l9r/AAzKcaH1V3I8Uc+5pbeHz39SP3Frh7B/hP7p/qZu2h84vQjOtXbMFxWoHcVqLCuKiwXIutxxt3jj91Jq6sSUrMDk2TEyGNlBB4n6Xrv21VLDwlHKy2OJnGWZEJtjI8QhYuUFrXbXTgL2qLwsZQyN6E1i5KpvEtS2XZqmRJbsHRcoIPLvFS3EXJT7UQVeSpuHYyEeyEBlPWvNo9z6+HZxpRw0U5PmSeKm1FeaQk2LGYBAcxQcNdRbhY0nhounu3wH0qaqbxcSxdlpvDIcxYpkNzoV4WtTWHgpZu6wniZZcvfcofYEZh3N33YOYLfge41XLCQccnYTWMmp57amx0g2SjTQy3YP4vEpII1FuBBBFcrZNCMnWlyqTNWKxEoxjHmkF9HoguIhA5OKu28rbMxC/wDwzNgpXxMX3nnNrYaPI0bgsrMzangxJNx2a1fVyRpKL1uaae8lWcl2AuGwseJVFYEbmxUKbC/b+oUqUYV7RfYOtKeHvKOtzSxWy1kYsxc3XLa+lu4W0rXPDxk7sxQxMoRUUC4nZUQjiiOYqjZl1sb8uWtZa8YU4RjyNOHnUqzlJduhZhcEjtMwJDSdWTKeI5ceB1p4ZRqZnwuSxLlSyrjYvbYsREQsQITdADwOnHtrS8PBqK5GZYqd5PmLa357AfboPerNtH5tek1bOd5v0H0Oa4p2DiXT4f69f7JH7xrobN+cfoObtP5pekFy13DhDNpqdBSbsCIq6ngwPqIP+NJSjzJOElxRYFqQrGmi/kR/px7priVv93pf0p/qidCH8JL7XvMt10+6u3Hijnmlt5fnf6kfuiuJsH+E/un+pm/aHzi9CM0ese0V2rowZWPlpgLJRcQslFwFkouAslACy0DFloC4stAriyUALJSuMYrQBpbXXrRf0Mf9xrjbH4V/6szdjf5PsoJ6NbNaSVXUraNwWBNjburn/wCqNp0cPhZ4ead6kWk0tPvLdm4aU6imuw8b0twLQTlHZWNs1lJ6oJNge+oYXaMcdT3kE1Hgr9tu06saO6bA+j7fO+tTXUwbtMyY5fszdxkmVCefKujXq7uNzk0aeeVjIxM5f1CuLWrOo9Tu0KKp3IbMmyPrwNTw9XdshiaW8ibeHxQYuB9GunTxMZM5dTDSjFGftKcNPgAPToPerDja8Zxyo34GhKDbZ9GGuadI4r05H+vZPscfvGuhs75x+g520vml6SkpXbucOwNtHDF4pEUAllIF+08KqrJyg0iyjJRqJsydndHBuYUnHWjNwFItftuBc1mpYXyFGfYaqmK8uUocGGRYGYzyl3YQkDdhWsQRx5aVYozdSV35JW501TjlV5doRHhMXupQ7HIcQjRujLoArXRkI7La1y5xn1lC8tckrei8TdnpdF0Xbr6SgYPEibNmzRlySjEDKutspXiO4iulFVVUTvpcyN0Mj0swiTBYpJxvHMiFbnPYMLqMqjLow77C3fXP2S26d4WUc0vHMzRjsnbxsjFweycSskL5VFmbejMpJU+brlHD1CtkKVVSi7ekhOpRcZR8AufB4oiazXYuDCwNlVeYYf8A7Vko1rS19BVGVG8brhxNpIyAL6mwuRwJ52rUr9pkdr6D5KZGwt3QOwt3RcLDFKLisLLRcLDZKAsPkoHYbLRcLBOzsIJJFRjlDG17X15Vg2ni6mEws69OOdxV7cPSXYalGpUUZOyZudItkCNFfOSQFjAsNct9a8n/AKX25UxWIqUt2km5Tbvwu+B1do4SMIKV+GhmbH2kuHlDMbAg5hxuPV667X+o8CsfgpU0vKTTj6eH5My7Om6dZPsOd7YxbTTvI5uzG5/wHsqjD0Y0aUacFZJWOzJ3FsqbLMhOgvb21soyyyM1eGeFg/aOKMhsOHAd/fUsTXzuxTg6GRXYJiNLAVjRvuQg87XhUmJ8A9CEW40NQzNEbJrUjiPz2z+P8tg1781Jk4qx9KGokjjXTFL7ek+xp7xrdgHao/QYdoK9P7x9zXYzHGylOJRgvVF2OgPIX5nuqM5aaDjHXUwvFsUmHmiAcujfNSCxLxk3I11uOGtZP2ihKPb2G1qnKrGb4Piu8vmGK3pCht3vAAcqX3e7JLevPYVJzrX04f8AhGMKOX7v8hWfH+Kx2QXKhm0XXEXAyv2LludO+sNR3xUJP5zI/C6/8NChT3cl/Lf/AAC7Xw+KeLEoATcDdFbKTdtVIPMDnfWtknUldFUN1GSkEY3BzpNNlQIFjywgKCGXIpjIYnRs5a4I1uOyufsmcnQcou+svzZdi4wcop9wNiMPifmWAzvu5C2YKAkhVcq6HgTeulJ1PJ7WZoqndrhqhYpsUIlMYcuQxIZFGUhRZSb69a/ChzqZU1xFGnSzNPgbcEZKqWFmyi47DbX9daYy0VzLKKu7cCzc08wso25ozBlFuqMwZRbmjMGUYxUZhZRbqjMPKLc0ZgyiMVGYMoFtHFmEBgLtfT7tdaor1I5XGWqfEuoUpOV12GxtLb8eLKZD5q3IIPnNxt2gWrzP+ltlvAKq6nGTsvsrh4nR2lUc3G3BfmeZ28gALfSLAH7hoB7a7uKskUYO7kea3IL5eznXPvodRF0yCwA9p/wpJjaL8OnMnu9VRkwiiQiAux4f30kxsHJ05casIk2l/VRYCyWNt/s8nh47AB/aqEiSPpaojOQdKFvt+T7EnvGtmCdpmPGq8PvCjDXUzHLygu1C0cMjoMzqpKrYm57LDWoTm1G6JQgnKzPOTbZxgwiTiG8pcq0G6kzAa68bjh2VndarkvbU0xw9PO49gXi9p4iOfDKIs8coBkIjcbu9tC377VKVaakkuDIKjCUW76oMxe2JlM8KR3CddG3UhzOAeqSbKb91YqqvjVU7Yxa/FMvpQW4s+1gA2rPNs6SUxOkwuN2okVjYi1vpC47K1qrKVNu2pDcwjVSvoW4za2KTDYVlw7s7qqylg7GICwuynrNob/dWLBSdOglDVXf5ltWnGdR5mEYbHTHFtDu88IUHfhSoDdmujfdXRVWe8y20MroxUM19QXZWOxU0uIjKLEEPzcjxSWbUjtF9O+owq1JNpr0DnRpximeijhIAzWJtqQCAT3A3tV6k+0zuOuhLdU8wZR91RmDKNuqMwsot1RmCw25ozBYW5ozBlGMVFwyjGOi4NHkuk0uaUIPojUd51N65+KqanRwdLyWwXAYrdNcDgOJ53rNGbi7o1TpqUcoLiMYzkgkaMW/wqc5uXEhToqHABiYg6akVWXBEWFY6sbE8qi5WHYulkyiwGg59ppJXAofEEqP11JRAmnmG/PhRfUEiEUZtfvtTvYLF8+bxnAAm/wCWQe8Kgxn0vURnJtvLfpBL9iT3jWnCu0zNivkGpua6GY52UW6ouGUW6p5hZCW7ozDyhKp81b9Mf3GuTVl/9Kn/AE5fqiakv2DXeDGOurF6oztBGOju/wDVX+6uXsh/u390/wBTNGJXl/cgfdV1LmZxuIxUXFYW5ozBlFuaMwZRbmlmDKLc08wZRtzRmDKLdUZgyjbqjMGUYxUZgykN1Q5Ao6nO8fiM7ueGZj7OVcyq8zudelHLCwGbjM3P/PKq0TA1JJvoOX3d9TIthSqV1FrcO+9JkVIfeEAnnwHrNQsSuUSvcKAP3nvqxICca2S7W42tQIm0/U04nie6lYkSwM1jbS1wTRJAieLH5VgPtsHviovgM+ljUQOV7WF+kMv2FPeNaMN8oz4j5JubuttzFYHxpKIxAu1uqO1vojTvpOVkOMbs8piulzJDBMEBzQ4h5YybESQZAyA8rMTfSqd/pct3HlWDn6RFJnjKZsrSZrFRlEUUcpA+uTnGulPehuboq2l02UYaTcod6oZxmy5bIkTkmx7JlFuPGsVVN4uNVcFBrxaf+C6NPyMr5m5s/aKzSSIqOBGWUyEDKWQ5WUC9wQf1V0I1LuxRKlYxH6Rz2CuqCVMRDFIbHKYpReN0F+JF/wCya52AqQVBbvhml+p3L6tO8teROXphGIVm3MpRg7KboMyIoYsLnsNrdtbnWRTuGXT9KolzdRyBmtbL1skixP6rMw48ae+QtyzeiUkDMpU81JBIPZcaVYpXK8tiRjp3FYW7pXCwt3RcLDGOi4WGMdFxWG3dPMFgLa+MGHjLsL6gBRxJPZUZTsNRbMvGdIkESsqklwwCkgFbaa1VKtoWxpNM52GObjc31PKs7VzWpMaaTqsB28aSiPMUQ3uDYkHTSm0K9wkEs1gT/HnUXoNaF+LawAGvd++orUlcaDAuwLDl/my03NLQOJTKhFxr+6mmmCRGNbkX0H6tKk2Bd5rnU2P3UuKGW4kHxjZ5PPGQezOKrYz6WNIDl+PH+0U32FPeq6j8oprfJPRFK1XMtiLQA2uAbG404HtHYaLgUHZkRveKPXNfqLrm86+nPn20tB6jjZsV77tLg381eNspPs0o0DUkNjwbvLuYsua9si2uRa/DsAH3Vzaj/f4f05fqiXr5v7yUeCRSzKihm84gC7f83bXST1KSeJwSGwKKQMpAKg2KjqkacRXN2X/D/wB0v1MtrXzfcD+SobW3Mdrk2yLa7eceHPnXRK7smdnRdb5tOta/VXW2ovprY0EdS/JUriFkouFhslK4WFkouFhilFwsNkoCxjdINr+LBLKGLE9W9tBUHUsSjC547pLt/f5FC5QtzxvqRxqtzuXRgomIl7dn+eJ7aqfEuvcBdbGw176sXAg4kzHfTu40rkSzDxcgBp21FskkSWPITzJ0/fS4hceGK51++hsSNnDz5E4A34d1ZZLMzQtAB8Nnbqgm4uQbdvKrk7IiVR4JywzCyj1cqk5aBYux0IJzG1uAA7tKUG7gwed82IwB5+OwX/tCpNAfSxqIHMsWP9opvsCe9VlJ6lVVXR6fJWi5nsLLRcLCyU7hYcJSuFiWXq/fXPqf7hD7Ev1RLv8Aj+8jlroriVWJSrrXN2W/3dfal+pllb5X3EcldG5UNkouFhZaLhYWSncLDZaWYBZaMwWGy0XAz9sbQWCMsbX5C/PvqEp2Jxg2cv2hjDI5dibk3qm9yzIlwM/JfW3qHbTuFhYh9LA/fSS1JXBB3VYRzF0zkAAa1BDsW4S5BNuFRZNFjWHaxPPspDsiSWNJijHUnjJeV7D/ADa1RgibYIJXzXBN+F6tsiNy1pCBa9yeNKw7kZs3A8qasRuW4jCFZsA/I47D2HOxa96i5XGj6SNIZzWYf7RzfYE9+pw4kKnA9WVq4z2Gy0XCwstAWHtQFh8ulc+o/wB/h9iX5xLf5PvGC10UytIdhXO2X/Dr7Uv1Msq8SNq6BVYVqAsNlouA+Wi4WGy0XCwxFFwPO7e6RCEvGou6jU8gTy7zVNSpbgW04czn2N2g0zAnhzOpv66gicnrZGffMWsCQtSIrQaZjcfW/uHM0Eip4rkC3EgDXt591NMTJmC1xzHsozEbDbywFlF/88aRO5bHGTrr2nsqLAqfiSbnu4a1Kw7ko5iNF1J40mhpl4wtzcjrHhfhUcyQxGNQvHW59X3U0yIPHYEXv/jUgCWbS9qSFYomcmfAX9Nw/vU2SR9LGojObP8A+o5vsCe/U4cSE+B661WlQstACy0AK1DCwq+bS2ltCWL3efy03BO3N6/lc6G7goXGr2W15V6OEdSlNqULN8NeZkp5XKzXEeuF/pzGYqtVcG7wSbfDiy7E04pd4rV7Ux2GtQFhAUgsK1AWGoAztt48QRs30uCjtY8KhJkoxuc0x87WZb5mPWZx362rPa+potZAk8ZyAW9Qtr1uN6lcjlQLhsJe4zDQG68LngBep3I5QjxLIpLEZraE8At7XqNyVgGOM6aFjrqOwcakLKSaDKBbUkcKVwyhEeAZWFrG+mgvbQX0pNhlLpEBQ30I6oHb31AlYobB5QGJ87h3fdzqdyOW4Nuih468b9gPC/ZTuGVmiw3aWbXML/42H6qrauWpKwOIiDmsOVl9etTSIMSYdtGtoNb02FgjFxKCtje/Htt20kKwJjoQsuziDe+Ng1/rUDsfRxoA5pO4HSOa5A/IE4/81QnWjSWZpv0K/wCCE1fQ9Z4yv1l9oqnrGl5s/Ul7iG7fcLxlfrL7RT6xpebP1Je4N2+aF4yv1l9tHWVLzZ+pL3Bu3zQ/jC/WHto6ypebP1Je4e7fNDeMp9ZfaK82sPTltR4mUZ5eKtCXyvAvzfs8o+/X6w9tegrY2lVpyg4z1TXyJe4ojFprgN4wv1h7a5GwlDBUGpxnmk7vyJdnDsLa15vsF4wn1l9tdvrKl5s/Ul7indvmhjiU+uvtFHWVLzZ+pL3Bu33C8YT6w9tHWVLzZ+pL3Bun3FcmPiHGRB62FLrOjyn6kvcPdMz59qq3CVFHc6XP66qe06b/AJZ+pL3E1SsY2IwcDEkyJqb/AJxfX21B7Qp+bP1Je4sUCC7Nw92+cQXt9NOX30dYU/Nn6kvcGVjHAQgDLKgYfTMiX76Osafmz9SXuDKyMWyMMoJEqFibljIuvOjrGn5s/Ul7gykIdlQKPPjNuHziWuOBIvqaOsKfmz9SXuDKWDBRBgwePNe/npb++h7Qp+bP1Je4MonwsZGskdwbgh4x9178KOsKfmz9SQZSpMGvOWLMfpho82XmOPOjrGn5s/Ul7gykU2Th1JbNGxuLDeIALffR1hT82fqS9wsrJzbLgZgxZARzEiezjS6xp+bP1Je4eUExGwomvZ41vb/iJfq8L60+safmz9SXuDKWS7FiY5mkQ6gld4mttLXvw50+safmz9SXuDKyl9iJfMHQG3DeJ++jrGn5s/Ul7gyBkOy4goUyJpyzoRf20usafmz9SXuDKVeQoSbtKhNyb505916fWFPzZ+pL3BlMnpbgo0k2aUdSRjoFsGUm1+JtV9DExqyaSatzi0RaO5GtJE5D0m/3/L9iT3jWnC/KKa7tEKv3iuiY7k1YdooHcfMO6kFywSilZhcjnHMUahckJOw29dKzHci0nfTy9wXGz0N24gnfgC4naSoO2qJ17cC2NNviY2K2q7aXsO6sc6rkaowSAncnjVV2SICjVjPS4XZUDxxmwzkQ5geHXY9bjzAsfurztbH4mnWmn8m87fclp+Ny1RTQPD0fjbJ87pIpdAEF8oy3uL8bta36NaJbVqxUvIu1o9e13/C35kcqB32WhkgjBtnDBnA7GcXt6gKuWOqKnWqtXy2svuXvFlQRBsOMmMhywOpVlXXqCQAWbjraqp7TrZZLLZrg0352Xl3XHlLcLsKPrEnNeQIOrZVAkVTfW9yCdOy9VV9o1tFFW8m714+S3y5jyoztobLEcKyhr3Pm2Ftcx6pvc2tY37RXQw2NlWqum12cb+j87kXG3aaQ6OId0gY3bOzOANRaO2UX4dc+ysHWtROcnHRWstecvcSyLmBbU2KIY1cPmzPk1AHC/frw9VasHtF15uMo2sr8WJxt2h8nRlDKEDkdQcFBJObITq2o5k1jjticaMqmW9n234Wvy+4eQEh6Phghzmz25DgULm2vIi1aJ7UlGUouPC/a/Oy/5uLIiO1thiGNnDlsr5bZQPVz1+6p4PacsRUjBxtdX4ilFIKPR9PmlzG5DsWAW7D5qwQFrWGY69xrNHatTNOWXTRJa6fK1/D8h5UAbN2SsryK0lsjBQVAIa5YX1I06v6614vHzoRhKML5k3q3pa3vEoovGwVMcjhzZVDLdV1uoex1042qp7Umpxg4at24vnbkPIjM2jhljldASwVrXIAvbidK6GFryrUo1GrXV7EHoZWM/P4D7dh/eq8TPpCgRxnwl7B2o20ziMBAXUwJGXvHbQkkWZh3VOE3B3RGUVJWZ57yb0j9GP7D46t6VU5kNzDkLyb0j9GP7D4qOk1OYbiHIXk3pH6Mf2HxUdKqcw3EOQ/k7pH6Mf2HxUuk1OYbmHIQ2d0j9GP7D46fSanMNzDkMdm9I/Rj+w+OjpNTmG5hyENm9I/Rj+w+Ol0mpzDcw5EZNk9Ijxwx/YfHUJVZPiyShFcAZuje3z/7VvbB8dVkyPyZ2/6K3tg+OgBfJnb/AKK3tg+OgBfJnb/op9sHx0AL5Mbf9FPtg+Ogdxvkvt70U+2D46AuP8mNvein2wfHQK43yY296KfbB8dA7i+S+3vRD7YPjoC4h0X296If2Hx0CF8l9veiH2wfHQO4vkvt70U+2D46dwuX4TYXSGIkphipPP8AJ/utdtKpq0IVVaauF2UDovt70Q/sPjq0Lj/Jjb3oh/YfHQFxfJjb3oh9sPx0BcXyY296KfbB8dFhC+TG3vRD+w+Ogdx/kzt/0U+2D46AuXbO6I7ZfE4Uz4VhHHiIpGN4dArgk6NfhegR9G0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684" name="Picture 4" descr="http://www.alunosonline.com.br/upload/conteudo/images/pressao-e-altit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1008"/>
            <a:ext cx="3601965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5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://queroficarrico.com/blog/wp-content/uploads/2011/04/o-que-e-c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240999" cy="324036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323528" y="40466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1" algn="just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◦"/>
              <a:defRPr/>
            </a:pP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rendimento anual de suas economias depende da taxa de juros oferecida pelo banco.</a:t>
            </a:r>
          </a:p>
        </p:txBody>
      </p:sp>
      <p:pic>
        <p:nvPicPr>
          <p:cNvPr id="147460" name="Picture 4" descr="http://cdn4.investimentosfinanceiros.com.br/wp-content/uploads/2013/05/deposito-bancario-620x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4283968" cy="2853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589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8775" y="332656"/>
            <a:ext cx="8389689" cy="3886200"/>
          </a:xfrm>
          <a:prstGeom prst="rect">
            <a:avLst/>
          </a:prstGeom>
        </p:spPr>
        <p:txBody>
          <a:bodyPr/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Plano Cartesiano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O plano cartesiano é definido por dois eixos ortogonais:</a:t>
            </a:r>
          </a:p>
          <a:p>
            <a:pPr marL="548640" marR="0" lvl="1" indent="-201168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pt-B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Eixo </a:t>
            </a:r>
            <a:r>
              <a:rPr kumimoji="0" lang="pt-BR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pt-B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é o eixo das abscissas</a:t>
            </a:r>
          </a:p>
          <a:p>
            <a:pPr marL="548640" marR="0" lvl="1" indent="-201168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pt-B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Eixo </a:t>
            </a:r>
            <a:r>
              <a:rPr kumimoji="0" lang="pt-BR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</a:t>
            </a:r>
            <a:r>
              <a:rPr kumimoji="0" lang="pt-B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é o eixo das ordenadas</a:t>
            </a:r>
          </a:p>
          <a:p>
            <a:pPr marL="548640" marR="0" lvl="1" indent="-201168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origem do sistema é o ponto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</a:p>
          <a:p>
            <a:pPr marL="548640" marR="0" lvl="1" indent="-201168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 coordenadas do ponto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são os números reais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pt-B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</a:t>
            </a:r>
            <a:r>
              <a:rPr kumimoji="0" lang="pt-B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lang="pt-BR" sz="2800" baseline="-250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 ordenado (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pt-B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,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</a:t>
            </a:r>
            <a:r>
              <a:rPr kumimoji="0" lang="pt-B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97152"/>
            <a:ext cx="325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80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616927" cy="244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320480" cy="259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332656"/>
            <a:ext cx="8389689" cy="3886200"/>
          </a:xfrm>
          <a:prstGeom prst="rect">
            <a:avLst/>
          </a:prstGeom>
        </p:spPr>
        <p:txBody>
          <a:bodyPr/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Diagrama de  				Flechas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Gráfico fornece uma imagem  do comportamento de uma função </a:t>
            </a:r>
            <a:r>
              <a:rPr lang="pt-BR" sz="28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endParaRPr kumimoji="0" lang="pt-BR" sz="2800" i="1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6671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44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7544" y="404664"/>
            <a:ext cx="5472608" cy="2160240"/>
            <a:chOff x="1338" y="3339"/>
            <a:chExt cx="2767" cy="821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3606" y="3929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b="1"/>
                <a:t>B</a:t>
              </a:r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38" y="3339"/>
              <a:ext cx="2313" cy="821"/>
              <a:chOff x="1338" y="3339"/>
              <a:chExt cx="2313" cy="821"/>
            </a:xfrm>
          </p:grpSpPr>
          <p:sp>
            <p:nvSpPr>
              <p:cNvPr id="5" name="Oval 7"/>
              <p:cNvSpPr>
                <a:spLocks noChangeAspect="1" noChangeArrowheads="1"/>
              </p:cNvSpPr>
              <p:nvPr/>
            </p:nvSpPr>
            <p:spPr bwMode="auto">
              <a:xfrm>
                <a:off x="1927" y="3430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" name="Oval 8"/>
              <p:cNvSpPr>
                <a:spLocks noChangeAspect="1" noChangeArrowheads="1"/>
              </p:cNvSpPr>
              <p:nvPr/>
            </p:nvSpPr>
            <p:spPr bwMode="auto">
              <a:xfrm>
                <a:off x="1701" y="3657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" name="Oval 9"/>
              <p:cNvSpPr>
                <a:spLocks noChangeAspect="1" noChangeArrowheads="1"/>
              </p:cNvSpPr>
              <p:nvPr/>
            </p:nvSpPr>
            <p:spPr bwMode="auto">
              <a:xfrm>
                <a:off x="2109" y="3816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" name="Oval 10"/>
              <p:cNvSpPr>
                <a:spLocks noChangeAspect="1" noChangeArrowheads="1"/>
              </p:cNvSpPr>
              <p:nvPr/>
            </p:nvSpPr>
            <p:spPr bwMode="auto">
              <a:xfrm>
                <a:off x="1882" y="3997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" name="Oval 11"/>
              <p:cNvSpPr>
                <a:spLocks noChangeAspect="1" noChangeArrowheads="1"/>
              </p:cNvSpPr>
              <p:nvPr/>
            </p:nvSpPr>
            <p:spPr bwMode="auto">
              <a:xfrm>
                <a:off x="3107" y="3521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" name="Oval 12"/>
              <p:cNvSpPr>
                <a:spLocks noChangeAspect="1" noChangeArrowheads="1"/>
              </p:cNvSpPr>
              <p:nvPr/>
            </p:nvSpPr>
            <p:spPr bwMode="auto">
              <a:xfrm>
                <a:off x="3334" y="3793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" name="Oval 13"/>
              <p:cNvSpPr>
                <a:spLocks noChangeAspect="1" noChangeArrowheads="1"/>
              </p:cNvSpPr>
              <p:nvPr/>
            </p:nvSpPr>
            <p:spPr bwMode="auto">
              <a:xfrm>
                <a:off x="3016" y="392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Oval 14"/>
              <p:cNvSpPr>
                <a:spLocks noChangeArrowheads="1"/>
              </p:cNvSpPr>
              <p:nvPr/>
            </p:nvSpPr>
            <p:spPr bwMode="auto">
              <a:xfrm>
                <a:off x="1519" y="3339"/>
                <a:ext cx="862" cy="8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Oval 15"/>
              <p:cNvSpPr>
                <a:spLocks noChangeArrowheads="1"/>
              </p:cNvSpPr>
              <p:nvPr/>
            </p:nvSpPr>
            <p:spPr bwMode="auto">
              <a:xfrm>
                <a:off x="2789" y="3339"/>
                <a:ext cx="862" cy="8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1338" y="3929"/>
                <a:ext cx="4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b="1"/>
                  <a:t>A</a:t>
                </a: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1973" y="3475"/>
                <a:ext cx="108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>
                <a:off x="1746" y="3702"/>
                <a:ext cx="1542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>
                <a:off x="2200" y="3838"/>
                <a:ext cx="77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 flipV="1">
                <a:off x="1973" y="3974"/>
                <a:ext cx="998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364088" y="692696"/>
            <a:ext cx="30963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3366"/>
                </a:solidFill>
              </a:rPr>
              <a:t>OBS:</a:t>
            </a:r>
          </a:p>
          <a:p>
            <a:r>
              <a:rPr lang="pt-BR" i="1" dirty="0">
                <a:solidFill>
                  <a:srgbClr val="003366"/>
                </a:solidFill>
              </a:rPr>
              <a:t>A</a:t>
            </a:r>
            <a:r>
              <a:rPr lang="pt-BR" dirty="0">
                <a:solidFill>
                  <a:srgbClr val="003366"/>
                </a:solidFill>
              </a:rPr>
              <a:t> é  o domínio</a:t>
            </a:r>
          </a:p>
          <a:p>
            <a:r>
              <a:rPr lang="pt-BR" i="1" dirty="0">
                <a:solidFill>
                  <a:srgbClr val="003366"/>
                </a:solidFill>
              </a:rPr>
              <a:t>B</a:t>
            </a:r>
            <a:r>
              <a:rPr lang="pt-BR" dirty="0">
                <a:solidFill>
                  <a:srgbClr val="003366"/>
                </a:solidFill>
              </a:rPr>
              <a:t> é a imagem (</a:t>
            </a:r>
            <a:r>
              <a:rPr lang="pt-BR" dirty="0" err="1">
                <a:solidFill>
                  <a:srgbClr val="003366"/>
                </a:solidFill>
              </a:rPr>
              <a:t>contra-domínio</a:t>
            </a:r>
            <a:r>
              <a:rPr lang="pt-BR" dirty="0">
                <a:solidFill>
                  <a:srgbClr val="003366"/>
                </a:solidFill>
              </a:rPr>
              <a:t>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67544" y="3356992"/>
            <a:ext cx="8002588" cy="864096"/>
          </a:xfrm>
          <a:prstGeom prst="rect">
            <a:avLst/>
          </a:prstGeom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Nomenclatura (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Leonhard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Euler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683568" y="4653136"/>
            <a:ext cx="5789613" cy="1265238"/>
            <a:chOff x="1383" y="1544"/>
            <a:chExt cx="3647" cy="797"/>
          </a:xfrm>
        </p:grpSpPr>
        <p:graphicFrame>
          <p:nvGraphicFramePr>
            <p:cNvPr id="23" name="Object 5"/>
            <p:cNvGraphicFramePr>
              <a:graphicFrameLocks noChangeAspect="1"/>
            </p:cNvGraphicFramePr>
            <p:nvPr/>
          </p:nvGraphicFramePr>
          <p:xfrm>
            <a:off x="1383" y="1544"/>
            <a:ext cx="1304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tion" r:id="rId3" imgW="583947" imgH="203112" progId="Equation.3">
                    <p:embed/>
                  </p:oleObj>
                </mc:Choice>
                <mc:Fallback>
                  <p:oleObj name="Equation" r:id="rId3" imgW="58394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1544"/>
                          <a:ext cx="1304" cy="3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2426" y="1792"/>
              <a:ext cx="227" cy="227"/>
              <a:chOff x="2426" y="1706"/>
              <a:chExt cx="227" cy="227"/>
            </a:xfrm>
          </p:grpSpPr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>
                <a:off x="2426" y="1706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>
                <a:off x="2426" y="193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1519" y="1792"/>
              <a:ext cx="227" cy="454"/>
              <a:chOff x="1519" y="1706"/>
              <a:chExt cx="227" cy="454"/>
            </a:xfrm>
          </p:grpSpPr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1519" y="1706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1519" y="216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2647" y="1883"/>
              <a:ext cx="2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dirty="0"/>
                <a:t>Variável independente (domínio)</a:t>
              </a: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1746" y="2110"/>
              <a:ext cx="3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/>
                <a:t>Variável dependente (contra-domínio ou imagem)</a:t>
              </a:r>
            </a:p>
          </p:txBody>
        </p:sp>
      </p:grpSp>
      <p:grpSp>
        <p:nvGrpSpPr>
          <p:cNvPr id="42" name="Group 14"/>
          <p:cNvGrpSpPr>
            <a:grpSpLocks/>
          </p:cNvGrpSpPr>
          <p:nvPr/>
        </p:nvGrpSpPr>
        <p:grpSpPr bwMode="auto">
          <a:xfrm>
            <a:off x="4826000" y="3068960"/>
            <a:ext cx="4318000" cy="2305050"/>
            <a:chOff x="1157" y="2432"/>
            <a:chExt cx="3174" cy="1815"/>
          </a:xfrm>
        </p:grpSpPr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2972" y="3250"/>
              <a:ext cx="13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i="1" dirty="0"/>
                <a:t>X</a:t>
              </a:r>
              <a:r>
                <a:rPr lang="pt-BR" dirty="0"/>
                <a:t> (domínio)</a:t>
              </a: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018" y="2433"/>
              <a:ext cx="0" cy="1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1157" y="3385"/>
              <a:ext cx="18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2109" y="2432"/>
              <a:ext cx="172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i="1" dirty="0"/>
                <a:t>Y</a:t>
              </a:r>
              <a:r>
                <a:rPr lang="pt-BR" dirty="0"/>
                <a:t> (imagem)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3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76672"/>
            <a:ext cx="7848872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buClr>
                <a:schemeClr val="accent1"/>
              </a:buClr>
              <a:buSzPct val="100000"/>
              <a:defRPr/>
            </a:pPr>
            <a:r>
              <a:rPr lang="pt-BR" sz="2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Os domínios e as imagens de muitas funções de uma variável real a valores reais são intervalos ou combinações de intervalos, que podem ser </a:t>
            </a:r>
            <a:r>
              <a:rPr lang="pt-BR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abertos, fechados ou </a:t>
            </a:r>
            <a:r>
              <a:rPr lang="pt-BR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semi-abertos</a:t>
            </a:r>
            <a:r>
              <a:rPr lang="pt-BR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e finitos ou infinitos.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3717032"/>
            <a:ext cx="8785225" cy="3886200"/>
          </a:xfrm>
          <a:prstGeom prst="rect">
            <a:avLst/>
          </a:prstGeom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 extremidades de um intervalo são chamadas </a:t>
            </a:r>
            <a:r>
              <a:rPr kumimoji="0" lang="pt-BR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pontos de fronteira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 os pontos restantes são chamados </a:t>
            </a:r>
            <a:r>
              <a:rPr kumimoji="0" lang="pt-BR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pontos interiores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Intervalos que contêm os pontos de fronteira são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fechados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os que não contêm são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abertos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76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332656"/>
            <a:ext cx="4572000" cy="6217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110000"/>
              </a:lnSpc>
            </a:pPr>
            <a:r>
              <a:rPr lang="pt-BR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Aberto </a:t>
            </a:r>
            <a:r>
              <a:rPr lang="pt-BR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AB</a:t>
            </a:r>
          </a:p>
          <a:p>
            <a:pPr lvl="2" algn="just">
              <a:lnSpc>
                <a:spcPct val="110000"/>
              </a:lnSpc>
            </a:pP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ou (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2" algn="just">
              <a:lnSpc>
                <a:spcPct val="110000"/>
              </a:lnSpc>
            </a:pPr>
            <a:endParaRPr lang="pt-BR" sz="28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10000"/>
              </a:lnSpc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Fechado AB</a:t>
            </a:r>
          </a:p>
          <a:p>
            <a:pPr lvl="2" algn="just">
              <a:lnSpc>
                <a:spcPct val="110000"/>
              </a:lnSpc>
            </a:pP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≤ 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≤ 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ou [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lvl="2" algn="just">
              <a:lnSpc>
                <a:spcPct val="110000"/>
              </a:lnSpc>
            </a:pPr>
            <a:endParaRPr lang="pt-BR" sz="28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10000"/>
              </a:lnSpc>
            </a:pPr>
            <a:r>
              <a:rPr lang="pt-B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Fechado em </a:t>
            </a:r>
            <a:r>
              <a:rPr lang="pt-BR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 aberto em </a:t>
            </a:r>
            <a:r>
              <a:rPr lang="pt-BR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 lvl="2" algn="just">
              <a:lnSpc>
                <a:spcPct val="110000"/>
              </a:lnSpc>
            </a:pP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≤ x &lt; 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ou [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2" algn="just">
              <a:lnSpc>
                <a:spcPct val="110000"/>
              </a:lnSpc>
            </a:pPr>
            <a:endParaRPr lang="pt-BR" sz="28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10000"/>
              </a:lnSpc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Aberto em </a:t>
            </a:r>
            <a:r>
              <a:rPr lang="pt-BR" sz="28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 fechado em </a:t>
            </a:r>
            <a:r>
              <a:rPr lang="pt-BR" sz="28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 lvl="2" algn="just">
              <a:lnSpc>
                <a:spcPct val="110000"/>
              </a:lnSpc>
            </a:pP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≤ 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ou (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]</a:t>
            </a:r>
            <a:endParaRPr lang="pt-BR" sz="2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860032" y="692698"/>
            <a:ext cx="3598863" cy="657226"/>
            <a:chOff x="4860032" y="692698"/>
            <a:chExt cx="3598863" cy="657226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192133" y="764134"/>
              <a:ext cx="119080" cy="142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7772200" y="764134"/>
              <a:ext cx="119080" cy="142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860032" y="692698"/>
              <a:ext cx="3598863" cy="657226"/>
              <a:chOff x="2655" y="2111"/>
              <a:chExt cx="2720" cy="414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2655" y="2111"/>
                <a:ext cx="2720" cy="231"/>
                <a:chOff x="1111" y="2387"/>
                <a:chExt cx="4083" cy="231"/>
              </a:xfrm>
            </p:grpSpPr>
            <p:sp>
              <p:nvSpPr>
                <p:cNvPr id="9" name="Line 9"/>
                <p:cNvSpPr>
                  <a:spLocks noChangeShapeType="1"/>
                </p:cNvSpPr>
                <p:nvPr/>
              </p:nvSpPr>
              <p:spPr bwMode="auto">
                <a:xfrm>
                  <a:off x="1111" y="2478"/>
                  <a:ext cx="39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012" y="2387"/>
                  <a:ext cx="18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/>
                    <a:t>x</a:t>
                  </a:r>
                </a:p>
              </p:txBody>
            </p:sp>
          </p:grpSp>
          <p:sp>
            <p:nvSpPr>
              <p:cNvPr id="8" name="Text Box 11"/>
              <p:cNvSpPr txBox="1">
                <a:spLocks noChangeArrowheads="1"/>
              </p:cNvSpPr>
              <p:nvPr/>
            </p:nvSpPr>
            <p:spPr bwMode="auto">
              <a:xfrm>
                <a:off x="2709" y="2292"/>
                <a:ext cx="235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i="1" dirty="0" smtClean="0"/>
                  <a:t>  A</a:t>
                </a:r>
                <a:r>
                  <a:rPr lang="pt-BR" dirty="0" smtClean="0"/>
                  <a:t>                              </a:t>
                </a:r>
                <a:r>
                  <a:rPr lang="pt-BR" i="1" dirty="0" smtClean="0"/>
                  <a:t>B</a:t>
                </a:r>
                <a:endParaRPr lang="pt-BR" i="1" dirty="0"/>
              </a:p>
            </p:txBody>
          </p:sp>
        </p:grpSp>
      </p:grpSp>
      <p:sp>
        <p:nvSpPr>
          <p:cNvPr id="12" name="Oval 29"/>
          <p:cNvSpPr>
            <a:spLocks noChangeArrowheads="1"/>
          </p:cNvSpPr>
          <p:nvPr/>
        </p:nvSpPr>
        <p:spPr bwMode="auto">
          <a:xfrm>
            <a:off x="5192133" y="2420318"/>
            <a:ext cx="119080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Oval 30"/>
          <p:cNvSpPr>
            <a:spLocks noChangeArrowheads="1"/>
          </p:cNvSpPr>
          <p:nvPr/>
        </p:nvSpPr>
        <p:spPr bwMode="auto">
          <a:xfrm>
            <a:off x="7772200" y="2420318"/>
            <a:ext cx="119080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auto">
          <a:xfrm>
            <a:off x="5192133" y="5804693"/>
            <a:ext cx="119080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Oval 22"/>
          <p:cNvSpPr>
            <a:spLocks noChangeArrowheads="1"/>
          </p:cNvSpPr>
          <p:nvPr/>
        </p:nvSpPr>
        <p:spPr bwMode="auto">
          <a:xfrm>
            <a:off x="7772200" y="5804693"/>
            <a:ext cx="119080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0" name="Grupo 39"/>
          <p:cNvGrpSpPr/>
          <p:nvPr/>
        </p:nvGrpSpPr>
        <p:grpSpPr>
          <a:xfrm>
            <a:off x="4860032" y="2348880"/>
            <a:ext cx="3598863" cy="585356"/>
            <a:chOff x="4860032" y="2348880"/>
            <a:chExt cx="3598863" cy="585356"/>
          </a:xfrm>
        </p:grpSpPr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4860032" y="2348880"/>
              <a:ext cx="3598863" cy="366713"/>
              <a:chOff x="1111" y="2387"/>
              <a:chExt cx="4083" cy="231"/>
            </a:xfrm>
          </p:grpSpPr>
          <p:sp>
            <p:nvSpPr>
              <p:cNvPr id="17" name="Line 33"/>
              <p:cNvSpPr>
                <a:spLocks noChangeShapeType="1"/>
              </p:cNvSpPr>
              <p:nvPr/>
            </p:nvSpPr>
            <p:spPr bwMode="auto">
              <a:xfrm>
                <a:off x="1111" y="2478"/>
                <a:ext cx="39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Text Box 34"/>
              <p:cNvSpPr txBox="1">
                <a:spLocks noChangeArrowheads="1"/>
              </p:cNvSpPr>
              <p:nvPr/>
            </p:nvSpPr>
            <p:spPr bwMode="auto">
              <a:xfrm>
                <a:off x="5012" y="238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x</a:t>
                </a:r>
              </a:p>
            </p:txBody>
          </p:sp>
        </p:grp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4932040" y="2564904"/>
              <a:ext cx="31165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i="1" dirty="0" smtClean="0"/>
                <a:t>  A</a:t>
              </a:r>
              <a:r>
                <a:rPr lang="pt-BR" dirty="0" smtClean="0"/>
                <a:t>                              </a:t>
              </a:r>
              <a:r>
                <a:rPr lang="pt-BR" i="1" dirty="0" smtClean="0"/>
                <a:t>B</a:t>
              </a:r>
              <a:endParaRPr lang="pt-BR" i="1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4932040" y="3789037"/>
            <a:ext cx="3598863" cy="585359"/>
            <a:chOff x="4932040" y="3789037"/>
            <a:chExt cx="3598863" cy="585359"/>
          </a:xfrm>
        </p:grpSpPr>
        <p:grpSp>
          <p:nvGrpSpPr>
            <p:cNvPr id="19" name="Group 12"/>
            <p:cNvGrpSpPr>
              <a:grpSpLocks/>
            </p:cNvGrpSpPr>
            <p:nvPr/>
          </p:nvGrpSpPr>
          <p:grpSpPr bwMode="auto">
            <a:xfrm>
              <a:off x="4932040" y="3789037"/>
              <a:ext cx="3598863" cy="366712"/>
              <a:chOff x="2653" y="3290"/>
              <a:chExt cx="2720" cy="231"/>
            </a:xfrm>
          </p:grpSpPr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2904" y="3335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4854" y="3335"/>
                <a:ext cx="90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3" name="Group 16"/>
              <p:cNvGrpSpPr>
                <a:grpSpLocks/>
              </p:cNvGrpSpPr>
              <p:nvPr/>
            </p:nvGrpSpPr>
            <p:grpSpPr bwMode="auto">
              <a:xfrm>
                <a:off x="2653" y="3290"/>
                <a:ext cx="2720" cy="231"/>
                <a:chOff x="1111" y="2387"/>
                <a:chExt cx="4083" cy="231"/>
              </a:xfrm>
            </p:grpSpPr>
            <p:sp>
              <p:nvSpPr>
                <p:cNvPr id="25" name="Line 17"/>
                <p:cNvSpPr>
                  <a:spLocks noChangeShapeType="1"/>
                </p:cNvSpPr>
                <p:nvPr/>
              </p:nvSpPr>
              <p:spPr bwMode="auto">
                <a:xfrm>
                  <a:off x="1111" y="2478"/>
                  <a:ext cx="39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12" y="2387"/>
                  <a:ext cx="18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/>
                    <a:t>x</a:t>
                  </a:r>
                </a:p>
              </p:txBody>
            </p:sp>
          </p:grpSp>
        </p:grp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5004048" y="4005064"/>
              <a:ext cx="31165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i="1" dirty="0" smtClean="0"/>
                <a:t>  A</a:t>
              </a:r>
              <a:r>
                <a:rPr lang="pt-BR" dirty="0" smtClean="0"/>
                <a:t>                              </a:t>
              </a:r>
              <a:r>
                <a:rPr lang="pt-BR" i="1" dirty="0" smtClean="0"/>
                <a:t>B</a:t>
              </a:r>
              <a:endParaRPr lang="pt-BR" i="1" dirty="0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4860032" y="5733256"/>
            <a:ext cx="3598863" cy="576064"/>
            <a:chOff x="4860032" y="5733256"/>
            <a:chExt cx="3598863" cy="576064"/>
          </a:xfrm>
        </p:grpSpPr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4860032" y="5733256"/>
              <a:ext cx="3598863" cy="366712"/>
              <a:chOff x="1111" y="2387"/>
              <a:chExt cx="4083" cy="231"/>
            </a:xfrm>
          </p:grpSpPr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>
                <a:off x="1111" y="2478"/>
                <a:ext cx="39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Text Box 26"/>
              <p:cNvSpPr txBox="1">
                <a:spLocks noChangeArrowheads="1"/>
              </p:cNvSpPr>
              <p:nvPr/>
            </p:nvSpPr>
            <p:spPr bwMode="auto">
              <a:xfrm>
                <a:off x="5012" y="238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x</a:t>
                </a:r>
              </a:p>
            </p:txBody>
          </p:sp>
        </p:grp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4932040" y="5939988"/>
              <a:ext cx="31165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i="1" dirty="0" smtClean="0"/>
                <a:t>  A</a:t>
              </a:r>
              <a:r>
                <a:rPr lang="pt-BR" dirty="0" smtClean="0"/>
                <a:t>                              </a:t>
              </a:r>
              <a:r>
                <a:rPr lang="pt-BR" i="1" dirty="0" smtClean="0"/>
                <a:t>B</a:t>
              </a:r>
              <a:endParaRPr lang="pt-B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467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332656"/>
            <a:ext cx="8713787" cy="3886200"/>
          </a:xfrm>
          <a:prstGeom prst="rect">
            <a:avLst/>
          </a:prstGeom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Exemplos de domínios e imagens</a:t>
            </a: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lang="pt-BR" sz="28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1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A função 1 fornece um valor real de y para qualquer número real de x, então o domínio é (-, )</a:t>
            </a:r>
          </a:p>
          <a:p>
            <a:pPr marL="0" marR="0" lvl="1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lang="pt-BR" sz="28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1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A função 2 fornece um valor real de y somente quando x é positivo ou zero, então o domínio é [0, )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11560" y="836712"/>
          <a:ext cx="69119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2705100" imgH="939800" progId="Equation.3">
                  <p:embed/>
                </p:oleObj>
              </mc:Choice>
              <mc:Fallback>
                <p:oleObj name="Equation" r:id="rId3" imgW="27051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836712"/>
                        <a:ext cx="6911975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5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404664"/>
            <a:ext cx="8229600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5</a:t>
            </a:r>
            <a:r>
              <a:rPr lang="pt-BR" sz="2800" baseline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Considere o gráfico da função abaixo: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AutoNum type="alphaLcParenR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Encontre os valores de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(1) 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(5).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AutoNum type="alphaLcParenR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Quais são o domínio e a imagem de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470498" cy="291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59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332656"/>
            <a:ext cx="8424936" cy="1728192"/>
          </a:xfrm>
          <a:prstGeom prst="rect">
            <a:avLst/>
          </a:prstGeom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DERIVADA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INTEGRAL</a:t>
            </a:r>
          </a:p>
          <a:p>
            <a:pPr marL="548640" marR="0" lvl="1" indent="-201168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Ambos os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conceitos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são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definidos por “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processos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limites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528" y="2492896"/>
            <a:ext cx="8496944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just">
              <a:lnSpc>
                <a:spcPct val="150000"/>
              </a:lnSpc>
              <a:buClr>
                <a:schemeClr val="accent2"/>
              </a:buClr>
              <a:buFontTx/>
              <a:buChar char="•"/>
            </a:pP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ES" sz="2800" b="1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noção</a:t>
            </a:r>
            <a:r>
              <a:rPr lang="es-ES" sz="2800" b="1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de limite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é a </a:t>
            </a:r>
            <a:r>
              <a:rPr lang="es-ES" sz="2800" dirty="0" err="1" smtClean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ideia</a:t>
            </a:r>
            <a:r>
              <a:rPr lang="es-ES" sz="2800" dirty="0" smtClean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inicial que separa o </a:t>
            </a:r>
            <a:r>
              <a:rPr lang="es-ES" sz="2800" b="1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cálculo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s-ES" sz="2800" b="1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matemática elementar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149080"/>
            <a:ext cx="84248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just">
              <a:lnSpc>
                <a:spcPct val="150000"/>
              </a:lnSpc>
              <a:buClr>
                <a:schemeClr val="accent2"/>
              </a:buClr>
              <a:buFontTx/>
              <a:buChar char="•"/>
            </a:pP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s-ES" sz="2800" b="1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conceito</a:t>
            </a:r>
            <a:r>
              <a:rPr lang="es-ES" sz="2800" b="1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de limite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uma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função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i="1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é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uma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das </a:t>
            </a:r>
            <a:r>
              <a:rPr lang="es-ES" sz="2800" dirty="0" err="1" smtClean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ideias</a:t>
            </a:r>
            <a:r>
              <a:rPr lang="es-ES" sz="2800" dirty="0" smtClean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fundamentais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distinguem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o cálculo da </a:t>
            </a:r>
            <a:r>
              <a:rPr lang="es-ES" sz="2800" b="1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álgebra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e da </a:t>
            </a:r>
            <a:r>
              <a:rPr lang="es-ES" sz="2800" b="1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trigonometria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solidFill>
                <a:srgbClr val="00244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88640"/>
            <a:ext cx="8568952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Solução</a:t>
            </a:r>
            <a:endParaRPr lang="pt-BR" sz="2800" baseline="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AutoNum type="alphaLcParenR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Através do gráfico podemos ver que o ponto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(1, 3), encontra-se no gráfico de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logo o valor de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em 1 é </a:t>
            </a:r>
            <a:r>
              <a:rPr lang="pt-BR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(1) = 3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Quando </a:t>
            </a:r>
            <a:r>
              <a:rPr lang="pt-BR" sz="28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= 5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o ponto no gráfico que corresponde a esse valor está 0,7 unidade abaixo de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estimamos </a:t>
            </a:r>
            <a:r>
              <a:rPr lang="pt-BR" sz="28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(5) </a:t>
            </a:r>
            <a:r>
              <a:rPr lang="pt-B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/>
              </a:rPr>
              <a:t> 0,7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b) Pelo gráfico, vemos que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 está definida quando 0 ≤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≤ 7 – então </a:t>
            </a:r>
            <a:r>
              <a:rPr lang="pt-BR" sz="28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 domínio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é o </a:t>
            </a:r>
            <a:r>
              <a:rPr lang="pt-BR" sz="28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intervalo fechado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[0, 7].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AutoNum type="alphaLcParenR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Encontre os valores de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(1) 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(5).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AutoNum type="alphaLcParenR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Quais são o domínio e a imagem de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23612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88640"/>
            <a:ext cx="8568952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Solução</a:t>
            </a:r>
            <a:endParaRPr lang="pt-BR" sz="2800" baseline="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 a imagem – pelo gráfico, observamos que os valores de f variam de -2 a 4 , então a imagem de f é: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492896"/>
            <a:ext cx="5112568" cy="647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386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88640"/>
            <a:ext cx="8568952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6</a:t>
            </a:r>
            <a:endParaRPr lang="pt-BR" sz="2800" baseline="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Esboce o gráfico e encontre o domínio e a imagem de cada função: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AutoNum type="alphaLcParenR"/>
              <a:tabLst/>
              <a:defRPr/>
            </a:pP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 = 2x – 1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AutoNum type="alphaLcParenR"/>
              <a:tabLst/>
              <a:defRPr/>
            </a:pP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 = x</a:t>
            </a:r>
            <a:r>
              <a:rPr lang="pt-BR" sz="28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baseline="300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Solução: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a) Lembrando que a função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 pode ser escrita como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= 2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– 1  : </a:t>
            </a: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EQUAÇÃO DE UMA RETA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inclinação 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intersecção com o eixo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: -1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06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88640"/>
            <a:ext cx="8568952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aseline="0" dirty="0" smtClean="0">
                <a:latin typeface="Arial" pitchFamily="34" charset="0"/>
                <a:cs typeface="Arial" pitchFamily="34" charset="0"/>
              </a:rPr>
              <a:t>Então esboçamos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o gráfico de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Equação da reta: </a:t>
            </a:r>
            <a:r>
              <a:rPr lang="pt-BR" sz="2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pt-BR" sz="2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mx</a:t>
            </a: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pt-BR" sz="2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expressão 2</a:t>
            </a:r>
            <a:r>
              <a:rPr lang="pt-BR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- 1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é definida para todos os números reais  e a imagem também assume o conjunto de todos os números reais.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429000"/>
            <a:ext cx="3960440" cy="308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091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404664"/>
            <a:ext cx="5184775" cy="3886200"/>
          </a:xfrm>
          <a:prstGeom prst="rect">
            <a:avLst/>
          </a:prstGeom>
        </p:spPr>
        <p:txBody>
          <a:bodyPr/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Equação reduzida da reta: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coeficiente angular</a:t>
            </a: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- coeficiente linear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kumimoji="0" lang="pt-BR" sz="9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716016" y="332656"/>
            <a:ext cx="4194175" cy="4124325"/>
            <a:chOff x="2370" y="1207"/>
            <a:chExt cx="2642" cy="2598"/>
          </a:xfrm>
        </p:grpSpPr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4196" y="1207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/>
                <a:t>R</a:t>
              </a:r>
            </a:p>
          </p:txBody>
        </p:sp>
        <p:graphicFrame>
          <p:nvGraphicFramePr>
            <p:cNvPr id="5" name="Object 8"/>
            <p:cNvGraphicFramePr>
              <a:graphicFrameLocks noChangeAspect="1"/>
            </p:cNvGraphicFramePr>
            <p:nvPr/>
          </p:nvGraphicFramePr>
          <p:xfrm>
            <a:off x="2370" y="2626"/>
            <a:ext cx="374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Equation" r:id="rId3" imgW="355292" imgH="203024" progId="Equation.3">
                    <p:embed/>
                  </p:oleObj>
                </mc:Choice>
                <mc:Fallback>
                  <p:oleObj name="Equation" r:id="rId3" imgW="355292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" y="2626"/>
                          <a:ext cx="374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472" y="1385"/>
              <a:ext cx="2540" cy="2420"/>
              <a:chOff x="2472" y="1389"/>
              <a:chExt cx="2540" cy="2420"/>
            </a:xfrm>
          </p:grpSpPr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4468" y="3521"/>
                <a:ext cx="5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2400"/>
                  <a:t>X</a:t>
                </a:r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 flipV="1">
                <a:off x="2745" y="1707"/>
                <a:ext cx="0" cy="18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745" y="3521"/>
                <a:ext cx="18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 flipV="1">
                <a:off x="2472" y="1389"/>
                <a:ext cx="1724" cy="17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2517" y="1657"/>
                <a:ext cx="5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2400"/>
                  <a:t>Y</a:t>
                </a:r>
              </a:p>
            </p:txBody>
          </p:sp>
          <p:graphicFrame>
            <p:nvGraphicFramePr>
              <p:cNvPr id="12" name="Object 15"/>
              <p:cNvGraphicFramePr>
                <a:graphicFrameLocks noChangeAspect="1"/>
              </p:cNvGraphicFramePr>
              <p:nvPr/>
            </p:nvGraphicFramePr>
            <p:xfrm>
              <a:off x="3308" y="1674"/>
              <a:ext cx="388" cy="2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8" name="Equation" r:id="rId5" imgW="368140" imgH="203112" progId="Equation.3">
                      <p:embed/>
                    </p:oleObj>
                  </mc:Choice>
                  <mc:Fallback>
                    <p:oleObj name="Equation" r:id="rId5" imgW="368140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08" y="1674"/>
                            <a:ext cx="388" cy="21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Oval 16"/>
              <p:cNvSpPr>
                <a:spLocks noChangeAspect="1" noChangeArrowheads="1"/>
              </p:cNvSpPr>
              <p:nvPr/>
            </p:nvSpPr>
            <p:spPr bwMode="auto">
              <a:xfrm>
                <a:off x="3652" y="1864"/>
                <a:ext cx="68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Oval 17"/>
              <p:cNvSpPr>
                <a:spLocks noChangeAspect="1" noChangeArrowheads="1"/>
              </p:cNvSpPr>
              <p:nvPr/>
            </p:nvSpPr>
            <p:spPr bwMode="auto">
              <a:xfrm>
                <a:off x="2721" y="2795"/>
                <a:ext cx="68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>
                <a:off x="2744" y="284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2880" y="2840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auto">
              <a:xfrm>
                <a:off x="2880" y="2976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400"/>
                  <a:t>b</a:t>
                </a:r>
              </a:p>
            </p:txBody>
          </p:sp>
        </p:grpSp>
      </p:grp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619672" y="980728"/>
          <a:ext cx="2089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7" imgW="672808" imgH="203112" progId="Equation.3">
                  <p:embed/>
                </p:oleObj>
              </mc:Choice>
              <mc:Fallback>
                <p:oleObj name="Equation" r:id="rId7" imgW="67280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980728"/>
                        <a:ext cx="20891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9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3849000" cy="320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88640"/>
            <a:ext cx="8568952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aseline="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pt-BR" sz="2800" b="1" i="1" u="sng" baseline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pt-BR" sz="2800" b="1" u="sng" baseline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800" b="1" i="1" u="sng" baseline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b="1" u="sng" baseline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é uma parábola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o </a:t>
            </a:r>
            <a:r>
              <a:rPr lang="pt-BR" sz="28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domínio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engloba o conjunto dos números reais e a </a:t>
            </a: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imagem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engloba o conjunto dos números reais positivos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9" y="2132856"/>
            <a:ext cx="4896544" cy="837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498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88640"/>
            <a:ext cx="8568952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7</a:t>
            </a:r>
            <a:endParaRPr lang="pt-BR" sz="2800" baseline="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Encontre o domínio de cada função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a)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b)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baseline="300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04864"/>
            <a:ext cx="2408995" cy="576064"/>
          </a:xfrm>
          <a:prstGeom prst="rect">
            <a:avLst/>
          </a:prstGeom>
          <a:noFill/>
        </p:spPr>
      </p:pic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212976"/>
            <a:ext cx="2520280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293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88640"/>
            <a:ext cx="8568952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8</a:t>
            </a:r>
            <a:endParaRPr lang="pt-BR" sz="2800" baseline="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Uma função é definida por: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Avalie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(-2) ,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(-1) 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(0) e esboce o gráfico.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9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Esboce o gráfico da função valor absoluto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baseline="300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445224"/>
            <a:ext cx="2138638" cy="648072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00808"/>
            <a:ext cx="21907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452688" y="1945283"/>
            <a:ext cx="9017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pt-BR" i="1" dirty="0"/>
              <a:t>f</a:t>
            </a:r>
            <a:r>
              <a:rPr lang="en-US" altLang="pt-BR" sz="400" i="1" dirty="0"/>
              <a:t> </a:t>
            </a:r>
            <a:r>
              <a:rPr lang="en-US" altLang="pt-BR" dirty="0"/>
              <a:t>(</a:t>
            </a:r>
            <a:r>
              <a:rPr lang="en-US" altLang="pt-BR" i="1" dirty="0"/>
              <a:t>x</a:t>
            </a:r>
            <a:r>
              <a:rPr lang="en-US" altLang="pt-BR" dirty="0"/>
              <a:t>) =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32248" y="1628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en-US" alt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alt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</a:t>
            </a:r>
            <a:r>
              <a:rPr lang="en-US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–1</a:t>
            </a:r>
          </a:p>
          <a:p>
            <a:pPr algn="ctr"/>
            <a:endParaRPr lang="en-US" alt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  x</a:t>
            </a:r>
            <a:r>
              <a:rPr lang="en-US" alt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se </a:t>
            </a:r>
            <a:r>
              <a:rPr lang="en-US" alt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&gt; –1</a:t>
            </a:r>
            <a:endParaRPr lang="en-US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26794"/>
            <a:ext cx="3200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4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5613" y="188640"/>
            <a:ext cx="82264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pt-BR" dirty="0" err="1"/>
              <a:t>Esboce</a:t>
            </a:r>
            <a:r>
              <a:rPr lang="en-US" altLang="pt-BR" dirty="0"/>
              <a:t> o </a:t>
            </a:r>
            <a:r>
              <a:rPr lang="en-US" altLang="pt-BR" dirty="0" err="1"/>
              <a:t>gráfico</a:t>
            </a:r>
            <a:r>
              <a:rPr lang="en-US" altLang="pt-BR" dirty="0"/>
              <a:t> da </a:t>
            </a:r>
            <a:r>
              <a:rPr lang="en-US" altLang="pt-BR" dirty="0" err="1"/>
              <a:t>função</a:t>
            </a:r>
            <a:r>
              <a:rPr lang="en-US" altLang="pt-BR" dirty="0"/>
              <a:t> valor </a:t>
            </a:r>
            <a:r>
              <a:rPr lang="en-US" altLang="pt-BR" dirty="0" err="1"/>
              <a:t>absoluto</a:t>
            </a:r>
            <a:r>
              <a:rPr lang="en-US" altLang="pt-BR" dirty="0"/>
              <a:t> </a:t>
            </a:r>
            <a:r>
              <a:rPr lang="en-US" altLang="pt-BR" i="1" dirty="0"/>
              <a:t>f</a:t>
            </a:r>
            <a:r>
              <a:rPr lang="en-US" altLang="pt-BR" sz="800" i="1" dirty="0"/>
              <a:t> </a:t>
            </a:r>
            <a:r>
              <a:rPr lang="en-US" altLang="pt-BR" dirty="0"/>
              <a:t>(</a:t>
            </a:r>
            <a:r>
              <a:rPr lang="en-US" altLang="pt-BR" i="1" dirty="0"/>
              <a:t>x</a:t>
            </a:r>
            <a:r>
              <a:rPr lang="en-US" altLang="pt-BR" dirty="0"/>
              <a:t>) = |</a:t>
            </a:r>
            <a:r>
              <a:rPr lang="en-US" altLang="pt-BR" i="1" dirty="0"/>
              <a:t>x</a:t>
            </a:r>
            <a:r>
              <a:rPr lang="en-US" altLang="pt-BR" dirty="0"/>
              <a:t>|.</a:t>
            </a:r>
          </a:p>
          <a:p>
            <a:pPr eaLnBrk="1" hangingPunct="1"/>
            <a:endParaRPr lang="en-US" altLang="pt-BR" dirty="0"/>
          </a:p>
          <a:p>
            <a:pPr eaLnBrk="1" hangingPunct="1">
              <a:lnSpc>
                <a:spcPct val="100000"/>
              </a:lnSpc>
            </a:pPr>
            <a:r>
              <a:rPr lang="en-US" altLang="pt-BR" dirty="0" err="1">
                <a:solidFill>
                  <a:srgbClr val="00ADEF"/>
                </a:solidFill>
              </a:rPr>
              <a:t>Solução</a:t>
            </a:r>
            <a:r>
              <a:rPr lang="en-US" altLang="pt-BR" dirty="0">
                <a:solidFill>
                  <a:srgbClr val="00ADEF"/>
                </a:solidFill>
              </a:rPr>
              <a:t>: </a:t>
            </a:r>
            <a:r>
              <a:rPr lang="en-US" altLang="pt-BR" dirty="0"/>
              <a:t>Da </a:t>
            </a:r>
            <a:r>
              <a:rPr lang="en-US" altLang="pt-BR" dirty="0" err="1"/>
              <a:t>discussão</a:t>
            </a:r>
            <a:r>
              <a:rPr lang="en-US" altLang="pt-BR" dirty="0"/>
              <a:t> </a:t>
            </a:r>
            <a:r>
              <a:rPr lang="en-US" altLang="pt-BR" dirty="0" err="1"/>
              <a:t>precedente</a:t>
            </a:r>
            <a:r>
              <a:rPr lang="en-US" altLang="pt-BR" dirty="0"/>
              <a:t> </a:t>
            </a:r>
            <a:r>
              <a:rPr lang="en-US" altLang="pt-BR" dirty="0" err="1"/>
              <a:t>sabemos</a:t>
            </a:r>
            <a:r>
              <a:rPr lang="en-US" altLang="pt-BR" dirty="0"/>
              <a:t> que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pt-BR" dirty="0"/>
              <a:t>                            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pt-BR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pt-BR" dirty="0"/>
              <a:t>              </a:t>
            </a:r>
            <a:r>
              <a:rPr lang="en-US" altLang="pt-BR" i="1" dirty="0"/>
              <a:t>x       se  x </a:t>
            </a:r>
            <a:r>
              <a:rPr lang="en-US" altLang="pt-BR" b="1" dirty="0">
                <a:sym typeface="Symbol" pitchFamily="18" charset="2"/>
              </a:rPr>
              <a:t></a:t>
            </a:r>
            <a:r>
              <a:rPr lang="en-US" altLang="pt-BR" dirty="0"/>
              <a:t> 0</a:t>
            </a:r>
            <a:endParaRPr lang="en-US" altLang="pt-BR" i="1" dirty="0"/>
          </a:p>
          <a:p>
            <a:pPr eaLnBrk="1" hangingPunct="1">
              <a:lnSpc>
                <a:spcPct val="100000"/>
              </a:lnSpc>
            </a:pPr>
            <a:r>
              <a:rPr lang="en-US" altLang="pt-BR" i="1" dirty="0"/>
              <a:t> </a:t>
            </a:r>
            <a:r>
              <a:rPr lang="en-US" altLang="pt-BR" dirty="0"/>
              <a:t>|</a:t>
            </a:r>
            <a:r>
              <a:rPr lang="en-US" altLang="pt-BR" i="1" dirty="0"/>
              <a:t>x| </a:t>
            </a:r>
            <a:r>
              <a:rPr lang="en-US" altLang="pt-BR" dirty="0"/>
              <a:t>=</a:t>
            </a:r>
            <a:r>
              <a:rPr lang="en-US" altLang="pt-BR" i="1" dirty="0"/>
              <a:t>      –</a:t>
            </a:r>
            <a:r>
              <a:rPr lang="en-US" altLang="pt-BR" dirty="0"/>
              <a:t> </a:t>
            </a:r>
            <a:r>
              <a:rPr lang="en-US" altLang="pt-BR" i="1" dirty="0"/>
              <a:t>x</a:t>
            </a:r>
            <a:r>
              <a:rPr lang="en-US" altLang="pt-BR" dirty="0"/>
              <a:t>     se  </a:t>
            </a:r>
            <a:r>
              <a:rPr lang="en-US" altLang="pt-BR" i="1" dirty="0"/>
              <a:t>x </a:t>
            </a:r>
            <a:r>
              <a:rPr lang="en-US" altLang="pt-BR" dirty="0">
                <a:sym typeface="Symbol" pitchFamily="18" charset="2"/>
              </a:rPr>
              <a:t>&lt;</a:t>
            </a:r>
            <a:r>
              <a:rPr lang="en-US" altLang="pt-BR" dirty="0"/>
              <a:t> 0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pt-BR" i="1" dirty="0"/>
              <a:t> </a:t>
            </a:r>
            <a:endParaRPr lang="en-US" altLang="pt-BR" dirty="0"/>
          </a:p>
          <a:p>
            <a:pPr eaLnBrk="1" hangingPunct="1">
              <a:lnSpc>
                <a:spcPct val="100000"/>
              </a:lnSpc>
            </a:pPr>
            <a:endParaRPr lang="en-US" altLang="pt-BR" dirty="0"/>
          </a:p>
          <a:p>
            <a:pPr eaLnBrk="1" hangingPunct="1">
              <a:lnSpc>
                <a:spcPct val="100000"/>
              </a:lnSpc>
            </a:pPr>
            <a:endParaRPr lang="en-US" altLang="pt-BR" sz="1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8840"/>
            <a:ext cx="3206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7621" y="3285356"/>
            <a:ext cx="82264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pt-BR" dirty="0" err="1" smtClean="0"/>
              <a:t>Vemos</a:t>
            </a:r>
            <a:r>
              <a:rPr lang="en-US" altLang="pt-BR" dirty="0" smtClean="0"/>
              <a:t> </a:t>
            </a:r>
            <a:r>
              <a:rPr lang="en-US" altLang="pt-BR" dirty="0"/>
              <a:t>que o </a:t>
            </a:r>
            <a:r>
              <a:rPr lang="en-US" altLang="pt-BR" dirty="0" err="1"/>
              <a:t>gráfico</a:t>
            </a:r>
            <a:r>
              <a:rPr lang="en-US" altLang="pt-BR" dirty="0"/>
              <a:t> de </a:t>
            </a:r>
            <a:r>
              <a:rPr lang="en-US" altLang="pt-BR" i="1" dirty="0"/>
              <a:t>f</a:t>
            </a:r>
            <a:r>
              <a:rPr lang="en-US" altLang="pt-BR" dirty="0"/>
              <a:t> coincide com a </a:t>
            </a:r>
            <a:r>
              <a:rPr lang="en-US" altLang="pt-BR" dirty="0" err="1"/>
              <a:t>reta</a:t>
            </a:r>
            <a:r>
              <a:rPr lang="en-US" altLang="pt-BR" dirty="0"/>
              <a:t> </a:t>
            </a:r>
            <a:r>
              <a:rPr lang="en-US" altLang="pt-BR" i="1" dirty="0"/>
              <a:t>y</a:t>
            </a:r>
            <a:r>
              <a:rPr lang="en-US" altLang="pt-BR" dirty="0"/>
              <a:t> = </a:t>
            </a:r>
            <a:r>
              <a:rPr lang="en-US" altLang="pt-BR" i="1" dirty="0"/>
              <a:t>x</a:t>
            </a:r>
            <a:r>
              <a:rPr lang="en-US" altLang="pt-BR" dirty="0"/>
              <a:t> à </a:t>
            </a:r>
            <a:r>
              <a:rPr lang="en-US" altLang="pt-BR" dirty="0" err="1"/>
              <a:t>direita</a:t>
            </a:r>
            <a:r>
              <a:rPr lang="en-US" altLang="pt-BR" dirty="0"/>
              <a:t> do </a:t>
            </a:r>
            <a:r>
              <a:rPr lang="en-US" altLang="pt-BR" dirty="0" err="1"/>
              <a:t>eixo</a:t>
            </a:r>
            <a:r>
              <a:rPr lang="en-US" altLang="pt-BR" dirty="0"/>
              <a:t> </a:t>
            </a:r>
            <a:r>
              <a:rPr lang="en-US" altLang="pt-BR" i="1" dirty="0"/>
              <a:t>y</a:t>
            </a:r>
            <a:r>
              <a:rPr lang="en-US" altLang="pt-BR" dirty="0"/>
              <a:t> e com a </a:t>
            </a:r>
            <a:r>
              <a:rPr lang="en-US" altLang="pt-BR" dirty="0" err="1"/>
              <a:t>reta</a:t>
            </a:r>
            <a:r>
              <a:rPr lang="en-US" altLang="pt-BR" dirty="0"/>
              <a:t> </a:t>
            </a:r>
            <a:r>
              <a:rPr lang="en-US" altLang="pt-BR" i="1" dirty="0"/>
              <a:t>y</a:t>
            </a:r>
            <a:r>
              <a:rPr lang="en-US" altLang="pt-BR" dirty="0"/>
              <a:t> = -</a:t>
            </a:r>
            <a:r>
              <a:rPr lang="en-US" altLang="pt-BR" i="1" dirty="0"/>
              <a:t>x</a:t>
            </a:r>
            <a:r>
              <a:rPr lang="en-US" altLang="pt-BR" dirty="0"/>
              <a:t> à </a:t>
            </a:r>
            <a:r>
              <a:rPr lang="en-US" altLang="pt-BR" dirty="0" err="1"/>
              <a:t>esquerda</a:t>
            </a:r>
            <a:r>
              <a:rPr lang="en-US" altLang="pt-BR" dirty="0"/>
              <a:t> do </a:t>
            </a:r>
            <a:r>
              <a:rPr lang="en-US" altLang="pt-BR" dirty="0" err="1"/>
              <a:t>eixo</a:t>
            </a:r>
            <a:r>
              <a:rPr lang="en-US" altLang="pt-BR" dirty="0"/>
              <a:t> </a:t>
            </a:r>
            <a:r>
              <a:rPr lang="en-US" altLang="pt-BR" i="1" dirty="0"/>
              <a:t>y</a:t>
            </a:r>
            <a:r>
              <a:rPr lang="en-US" altLang="pt-BR" dirty="0"/>
              <a:t> (</a:t>
            </a:r>
            <a:r>
              <a:rPr lang="en-US" altLang="pt-BR" dirty="0" err="1"/>
              <a:t>veja</a:t>
            </a:r>
            <a:r>
              <a:rPr lang="en-US" altLang="pt-BR" dirty="0"/>
              <a:t> a </a:t>
            </a:r>
            <a:r>
              <a:rPr lang="en-US" altLang="pt-BR" dirty="0" err="1" smtClean="0"/>
              <a:t>Figura</a:t>
            </a:r>
            <a:r>
              <a:rPr lang="en-US" altLang="pt-BR" dirty="0" smtClean="0"/>
              <a:t>).</a:t>
            </a:r>
            <a:endParaRPr lang="en-US" altLang="pt-BR" dirty="0"/>
          </a:p>
          <a:p>
            <a:pPr eaLnBrk="1" hangingPunct="1">
              <a:lnSpc>
                <a:spcPct val="100000"/>
              </a:lnSpc>
            </a:pPr>
            <a:endParaRPr lang="en-US" altLang="pt-BR" dirty="0"/>
          </a:p>
          <a:p>
            <a:pPr eaLnBrk="1" hangingPunct="1">
              <a:lnSpc>
                <a:spcPct val="100000"/>
              </a:lnSpc>
            </a:pPr>
            <a:r>
              <a:rPr lang="en-US" altLang="pt-BR" sz="1800" dirty="0"/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21" y="4285670"/>
            <a:ext cx="3098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86808" y="7797031"/>
            <a:ext cx="862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pt-BR" sz="1200" b="1"/>
              <a:t>Figura 16</a:t>
            </a:r>
          </a:p>
        </p:txBody>
      </p:sp>
    </p:spTree>
    <p:extLst>
      <p:ext uri="{BB962C8B-B14F-4D97-AF65-F5344CB8AC3E}">
        <p14:creationId xmlns:p14="http://schemas.microsoft.com/office/powerpoint/2010/main" val="23726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2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62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62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charRg st="62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2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2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charRg st="72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charRg st="72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charRg st="72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2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5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charRg st="115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charRg st="115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charRg st="115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5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5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charRg st="145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charRg st="145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charRg st="145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5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charRg st="156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charRg st="15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charRg st="15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charRg st="156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charRg st="15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txEl>
                                              <p:charRg st="15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23850" y="1458913"/>
            <a:ext cx="250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latin typeface="Cambria Math" pitchFamily="18" charset="0"/>
              </a:rPr>
              <a:t>]-∞,x</a:t>
            </a:r>
            <a:r>
              <a:rPr lang="pt-BR" sz="2400" baseline="-25000" dirty="0">
                <a:latin typeface="Cambria Math" pitchFamily="18" charset="0"/>
              </a:rPr>
              <a:t>1</a:t>
            </a:r>
            <a:r>
              <a:rPr lang="pt-BR" sz="2400" dirty="0">
                <a:latin typeface="Cambria Math" pitchFamily="18" charset="0"/>
              </a:rPr>
              <a:t>] </a:t>
            </a:r>
            <a:r>
              <a:rPr lang="pt-BR" sz="2400" dirty="0">
                <a:latin typeface="Cambria Math" pitchFamily="18" charset="0"/>
                <a:sym typeface="Symbol" pitchFamily="18" charset="2"/>
              </a:rPr>
              <a:t> y&lt;0</a:t>
            </a:r>
            <a:endParaRPr lang="pt-BR" sz="2400" dirty="0">
              <a:latin typeface="Cambria Math" pitchFamily="18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23850" y="1997075"/>
            <a:ext cx="250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latin typeface="Cambria Math" pitchFamily="18" charset="0"/>
              </a:rPr>
              <a:t>[x</a:t>
            </a:r>
            <a:r>
              <a:rPr lang="pt-BR" sz="2400" baseline="-25000" dirty="0">
                <a:latin typeface="Cambria Math" pitchFamily="18" charset="0"/>
              </a:rPr>
              <a:t>1</a:t>
            </a:r>
            <a:r>
              <a:rPr lang="pt-BR" sz="2400" dirty="0">
                <a:latin typeface="Cambria Math" pitchFamily="18" charset="0"/>
              </a:rPr>
              <a:t>,x</a:t>
            </a:r>
            <a:r>
              <a:rPr lang="pt-BR" sz="2400" baseline="-25000" dirty="0">
                <a:latin typeface="Cambria Math" pitchFamily="18" charset="0"/>
              </a:rPr>
              <a:t>2</a:t>
            </a:r>
            <a:r>
              <a:rPr lang="pt-BR" sz="2400" dirty="0">
                <a:latin typeface="Cambria Math" pitchFamily="18" charset="0"/>
              </a:rPr>
              <a:t>] </a:t>
            </a:r>
            <a:r>
              <a:rPr lang="pt-BR" sz="2400" dirty="0">
                <a:latin typeface="Cambria Math" pitchFamily="18" charset="0"/>
                <a:sym typeface="Symbol" pitchFamily="18" charset="2"/>
              </a:rPr>
              <a:t> y&gt;0</a:t>
            </a:r>
            <a:endParaRPr lang="pt-BR" sz="2400" dirty="0">
              <a:latin typeface="Cambria Math" pitchFamily="18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23850" y="2497138"/>
            <a:ext cx="250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latin typeface="Cambria Math" pitchFamily="18" charset="0"/>
              </a:rPr>
              <a:t>[x</a:t>
            </a:r>
            <a:r>
              <a:rPr lang="pt-BR" sz="2400" baseline="-25000" dirty="0">
                <a:latin typeface="Cambria Math" pitchFamily="18" charset="0"/>
              </a:rPr>
              <a:t>2</a:t>
            </a:r>
            <a:r>
              <a:rPr lang="pt-BR" sz="2400" dirty="0">
                <a:latin typeface="Cambria Math" pitchFamily="18" charset="0"/>
              </a:rPr>
              <a:t>,x</a:t>
            </a:r>
            <a:r>
              <a:rPr lang="pt-BR" sz="2400" baseline="-25000" dirty="0">
                <a:latin typeface="Cambria Math" pitchFamily="18" charset="0"/>
              </a:rPr>
              <a:t>3</a:t>
            </a:r>
            <a:r>
              <a:rPr lang="pt-BR" sz="2400" dirty="0">
                <a:latin typeface="Cambria Math" pitchFamily="18" charset="0"/>
              </a:rPr>
              <a:t>] </a:t>
            </a:r>
            <a:r>
              <a:rPr lang="pt-BR" sz="2400" dirty="0">
                <a:latin typeface="Cambria Math" pitchFamily="18" charset="0"/>
                <a:sym typeface="Symbol" pitchFamily="18" charset="2"/>
              </a:rPr>
              <a:t> y&lt;0</a:t>
            </a:r>
            <a:endParaRPr lang="pt-BR" sz="2400" dirty="0">
              <a:latin typeface="Cambria Math" pitchFamily="18" charset="0"/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323850" y="3068638"/>
            <a:ext cx="250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latin typeface="Cambria Math" pitchFamily="18" charset="0"/>
              </a:rPr>
              <a:t>[x</a:t>
            </a:r>
            <a:r>
              <a:rPr lang="pt-BR" sz="2400" baseline="-25000" dirty="0">
                <a:latin typeface="Cambria Math" pitchFamily="18" charset="0"/>
              </a:rPr>
              <a:t>3</a:t>
            </a:r>
            <a:r>
              <a:rPr lang="pt-BR" sz="2400" dirty="0">
                <a:latin typeface="Cambria Math" pitchFamily="18" charset="0"/>
              </a:rPr>
              <a:t>,+∞[ </a:t>
            </a:r>
            <a:r>
              <a:rPr lang="pt-BR" sz="2400" dirty="0">
                <a:latin typeface="Cambria Math" pitchFamily="18" charset="0"/>
                <a:sym typeface="Symbol" pitchFamily="18" charset="2"/>
              </a:rPr>
              <a:t> y&gt;0</a:t>
            </a:r>
            <a:endParaRPr lang="pt-BR" sz="2400" dirty="0">
              <a:latin typeface="Cambria Math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4229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79388" y="5516563"/>
            <a:ext cx="47863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latin typeface="Cambria Math" pitchFamily="18" charset="0"/>
              </a:rPr>
              <a:t>Zeros ou raízes da função são os pontos de interseção do gráfico da função com o eixo </a:t>
            </a:r>
            <a:r>
              <a:rPr lang="pt-BR" i="1" dirty="0" err="1">
                <a:latin typeface="Cambria Math" pitchFamily="18" charset="0"/>
              </a:rPr>
              <a:t>Ox</a:t>
            </a:r>
            <a:r>
              <a:rPr lang="pt-BR" dirty="0">
                <a:latin typeface="Cambria Math" pitchFamily="18" charset="0"/>
              </a:rPr>
              <a:t>, ou seja, </a:t>
            </a:r>
            <a:r>
              <a:rPr lang="pt-BR" i="1" dirty="0" smtClean="0">
                <a:latin typeface="Cambria Math" pitchFamily="18" charset="0"/>
              </a:rPr>
              <a:t>f </a:t>
            </a:r>
            <a:r>
              <a:rPr lang="pt-BR" dirty="0" smtClean="0">
                <a:latin typeface="Cambria Math" pitchFamily="18" charset="0"/>
              </a:rPr>
              <a:t>(</a:t>
            </a:r>
            <a:r>
              <a:rPr lang="pt-BR" i="1" dirty="0">
                <a:latin typeface="Cambria Math" pitchFamily="18" charset="0"/>
              </a:rPr>
              <a:t>x</a:t>
            </a:r>
            <a:r>
              <a:rPr lang="pt-BR" dirty="0">
                <a:latin typeface="Cambria Math" pitchFamily="18" charset="0"/>
              </a:rPr>
              <a:t>)=0, ou ainda, onde </a:t>
            </a:r>
            <a:r>
              <a:rPr lang="pt-BR" i="1" dirty="0" smtClean="0">
                <a:latin typeface="Cambria Math" pitchFamily="18" charset="0"/>
              </a:rPr>
              <a:t>y </a:t>
            </a:r>
            <a:r>
              <a:rPr lang="pt-BR" dirty="0" smtClean="0">
                <a:latin typeface="Cambria Math" pitchFamily="18" charset="0"/>
              </a:rPr>
              <a:t>=</a:t>
            </a:r>
            <a:r>
              <a:rPr lang="pt-BR" dirty="0">
                <a:latin typeface="Cambria Math" pitchFamily="18" charset="0"/>
              </a:rPr>
              <a:t>0.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5508104" y="5517232"/>
            <a:ext cx="32146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latin typeface="Cambria Math" pitchFamily="18" charset="0"/>
              </a:rPr>
              <a:t>Os sinais da função: Acima do eixo </a:t>
            </a:r>
            <a:r>
              <a:rPr lang="pt-BR" i="1" dirty="0" err="1">
                <a:latin typeface="Cambria Math" pitchFamily="18" charset="0"/>
              </a:rPr>
              <a:t>Ox</a:t>
            </a:r>
            <a:r>
              <a:rPr lang="pt-BR" dirty="0">
                <a:latin typeface="Cambria Math" pitchFamily="18" charset="0"/>
              </a:rPr>
              <a:t> ela é positiva e abaixo é negativa.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23850" y="188913"/>
            <a:ext cx="8229600" cy="8699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Zeros e sinais de uma função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8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476672"/>
            <a:ext cx="8785225" cy="1573213"/>
          </a:xfrm>
          <a:prstGeom prst="rect">
            <a:avLst/>
          </a:prstGeom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Os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cientistas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estudam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maneira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como as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quantidades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variam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e se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elas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aproximam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valores específicos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sob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certas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condições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8775" y="2996952"/>
            <a:ext cx="87852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O cálculo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foi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descoberto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século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XVII, para investigar problemas que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envolvem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movimento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solidFill>
                <a:srgbClr val="0024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4581525"/>
            <a:ext cx="87852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Se a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velocidade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varia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se a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trajetória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é irregular, as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definições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podem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obtidas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utilizando a derivada.</a:t>
            </a:r>
            <a:endParaRPr lang="pt-BR" sz="2800" dirty="0">
              <a:solidFill>
                <a:srgbClr val="00244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6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332656"/>
            <a:ext cx="8229600" cy="4897437"/>
          </a:xfrm>
          <a:prstGeom prst="rect">
            <a:avLst/>
          </a:prstGeom>
        </p:spPr>
        <p:txBody>
          <a:bodyPr/>
          <a:lstStyle/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Tipos de funções</a:t>
            </a: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8640" marR="0" lvl="1" indent="-20116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Função linear</a:t>
            </a:r>
          </a:p>
          <a:p>
            <a:pPr marL="786384" marR="0" lvl="2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Ex.: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+ 1;</a:t>
            </a:r>
          </a:p>
          <a:p>
            <a:pPr marL="548640" marR="0" lvl="1" indent="-20116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Função linear afim</a:t>
            </a:r>
          </a:p>
          <a:p>
            <a:pPr marL="786384" marR="0" lvl="2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Ex.: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2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</a:p>
          <a:p>
            <a:pPr marL="548640" marR="0" lvl="1" indent="-20116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Função quadrática</a:t>
            </a:r>
          </a:p>
          <a:p>
            <a:pPr marL="786384" marR="0" lvl="2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Ex.: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pt-BR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2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3;</a:t>
            </a:r>
          </a:p>
          <a:p>
            <a:pPr marL="548640" marR="0" lvl="1" indent="-20116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Função exponencial</a:t>
            </a:r>
          </a:p>
          <a:p>
            <a:pPr marL="786384" marR="0" lvl="2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Ex.: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2</a:t>
            </a:r>
            <a:r>
              <a:rPr kumimoji="0" lang="pt-BR" sz="28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</a:p>
          <a:p>
            <a:pPr marL="548640" marR="0" lvl="1" indent="-20116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Função logarítmica</a:t>
            </a:r>
          </a:p>
          <a:p>
            <a:pPr marL="786384" marR="0" lvl="2" indent="-18288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Ex.: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log</a:t>
            </a:r>
            <a:r>
              <a:rPr kumimoji="0" lang="pt-B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</a:p>
          <a:p>
            <a:pPr marL="548640" marR="0" lvl="1" indent="-20116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Funções trigonométricas</a:t>
            </a:r>
          </a:p>
          <a:p>
            <a:pPr marL="786384" marR="0" lvl="2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Ex.: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</a:t>
            </a:r>
            <a:r>
              <a:rPr kumimoji="0" lang="pt-B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528" y="836712"/>
            <a:ext cx="8318500" cy="130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t-BR" sz="28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Uma função de 1º grau, ou </a:t>
            </a:r>
            <a:r>
              <a:rPr lang="pt-BR" sz="2800" b="1" u="sng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RETA</a:t>
            </a:r>
            <a:r>
              <a:rPr lang="pt-BR" sz="28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é toda função real do tipo :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216025" y="2628900"/>
          <a:ext cx="21653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ção" r:id="rId3" imgW="672840" imgH="203040" progId="Equation.3">
                  <p:embed/>
                </p:oleObj>
              </mc:Choice>
              <mc:Fallback>
                <p:oleObj name="Equação" r:id="rId3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2628900"/>
                        <a:ext cx="2165350" cy="647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76200" cmpd="tri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004048" y="1484784"/>
            <a:ext cx="3775075" cy="3667125"/>
            <a:chOff x="2370" y="1207"/>
            <a:chExt cx="2642" cy="2567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197" y="1207"/>
              <a:ext cx="54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b="1">
                  <a:solidFill>
                    <a:srgbClr val="003366"/>
                  </a:solidFill>
                </a:rPr>
                <a:t>R</a:t>
              </a:r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370" y="2626"/>
            <a:ext cx="374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name="Equation" r:id="rId5" imgW="355292" imgH="203024" progId="Equation.3">
                    <p:embed/>
                  </p:oleObj>
                </mc:Choice>
                <mc:Fallback>
                  <p:oleObj name="Equation" r:id="rId5" imgW="355292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" y="2626"/>
                          <a:ext cx="374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2472" y="1385"/>
              <a:ext cx="2540" cy="2389"/>
              <a:chOff x="2472" y="1389"/>
              <a:chExt cx="2540" cy="2389"/>
            </a:xfrm>
          </p:grpSpPr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4468" y="3521"/>
                <a:ext cx="544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>
                    <a:solidFill>
                      <a:srgbClr val="003366"/>
                    </a:solidFill>
                  </a:rPr>
                  <a:t>X</a:t>
                </a: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 flipV="1">
                <a:off x="2745" y="1707"/>
                <a:ext cx="0" cy="18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2745" y="3521"/>
                <a:ext cx="18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 flipV="1">
                <a:off x="2472" y="1389"/>
                <a:ext cx="1724" cy="17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518" y="1657"/>
                <a:ext cx="54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>
                    <a:solidFill>
                      <a:srgbClr val="003366"/>
                    </a:solidFill>
                  </a:rPr>
                  <a:t>Y</a:t>
                </a:r>
              </a:p>
            </p:txBody>
          </p:sp>
          <p:graphicFrame>
            <p:nvGraphicFramePr>
              <p:cNvPr id="13" name="Object 14"/>
              <p:cNvGraphicFramePr>
                <a:graphicFrameLocks noChangeAspect="1"/>
              </p:cNvGraphicFramePr>
              <p:nvPr/>
            </p:nvGraphicFramePr>
            <p:xfrm>
              <a:off x="3308" y="1674"/>
              <a:ext cx="388" cy="2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5" name="Equation" r:id="rId7" imgW="368140" imgH="203112" progId="Equation.3">
                      <p:embed/>
                    </p:oleObj>
                  </mc:Choice>
                  <mc:Fallback>
                    <p:oleObj name="Equation" r:id="rId7" imgW="368140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08" y="1674"/>
                            <a:ext cx="388" cy="21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Oval 15"/>
              <p:cNvSpPr>
                <a:spLocks noChangeAspect="1" noChangeArrowheads="1"/>
              </p:cNvSpPr>
              <p:nvPr/>
            </p:nvSpPr>
            <p:spPr bwMode="auto">
              <a:xfrm>
                <a:off x="3652" y="1864"/>
                <a:ext cx="68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" name="Oval 16"/>
              <p:cNvSpPr>
                <a:spLocks noChangeAspect="1" noChangeArrowheads="1"/>
              </p:cNvSpPr>
              <p:nvPr/>
            </p:nvSpPr>
            <p:spPr bwMode="auto">
              <a:xfrm>
                <a:off x="2721" y="2795"/>
                <a:ext cx="68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>
                <a:off x="2744" y="284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2880" y="2840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2880" y="3022"/>
                <a:ext cx="21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>
                    <a:solidFill>
                      <a:srgbClr val="003366"/>
                    </a:solidFill>
                  </a:rPr>
                  <a:t>b</a:t>
                </a:r>
              </a:p>
            </p:txBody>
          </p:sp>
        </p:grpSp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23528" y="4437112"/>
            <a:ext cx="7416824" cy="16866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8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Onde:</a:t>
            </a: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8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sz="28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pt-BR" sz="28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coeficiente angular da reta;</a:t>
            </a:r>
            <a:endParaRPr lang="pt-BR" sz="2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8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8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intersecção com o </a:t>
            </a:r>
            <a:r>
              <a:rPr lang="pt-BR" sz="28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ixo </a:t>
            </a:r>
            <a:r>
              <a:rPr lang="pt-BR" sz="28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sz="2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68313" y="125413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2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Função do 1º Grau</a:t>
            </a:r>
          </a:p>
        </p:txBody>
      </p:sp>
    </p:spTree>
    <p:extLst>
      <p:ext uri="{BB962C8B-B14F-4D97-AF65-F5344CB8AC3E}">
        <p14:creationId xmlns:p14="http://schemas.microsoft.com/office/powerpoint/2010/main" val="20513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908720"/>
            <a:ext cx="85725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dirty="0">
                <a:solidFill>
                  <a:srgbClr val="003366"/>
                </a:solidFill>
              </a:rPr>
              <a:t> É definida por um polinômio de 1</a:t>
            </a:r>
            <a:r>
              <a:rPr lang="pt-BR" sz="2200" b="1" baseline="30000" dirty="0">
                <a:solidFill>
                  <a:srgbClr val="003366"/>
                </a:solidFill>
              </a:rPr>
              <a:t>o</a:t>
            </a:r>
            <a:r>
              <a:rPr lang="pt-BR" sz="2200" b="1" dirty="0">
                <a:solidFill>
                  <a:srgbClr val="003366"/>
                </a:solidFill>
              </a:rPr>
              <a:t> grau;</a:t>
            </a:r>
          </a:p>
          <a:p>
            <a:pPr algn="just" eaLnBrk="0" hangingPunct="0">
              <a:lnSpc>
                <a:spcPct val="1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dirty="0">
                <a:solidFill>
                  <a:srgbClr val="003366"/>
                </a:solidFill>
              </a:rPr>
              <a:t> Possui uma única raiz real, isto é, ela cruza o Eixo X em apenas um ponto;</a:t>
            </a:r>
          </a:p>
          <a:p>
            <a:pPr algn="just" eaLnBrk="0" hangingPunct="0">
              <a:lnSpc>
                <a:spcPct val="1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dirty="0">
                <a:solidFill>
                  <a:srgbClr val="003366"/>
                </a:solidFill>
              </a:rPr>
              <a:t> O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</a:rPr>
              <a:t>sinal da taxa de variação </a:t>
            </a:r>
            <a:r>
              <a:rPr lang="pt-BR" sz="22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pt-BR" sz="2200" b="1" dirty="0">
                <a:solidFill>
                  <a:srgbClr val="003366"/>
                </a:solidFill>
              </a:rPr>
              <a:t> fornece a informação sobre o </a:t>
            </a:r>
            <a:r>
              <a:rPr lang="pt-BR" sz="2200" b="1" dirty="0">
                <a:solidFill>
                  <a:schemeClr val="bg2">
                    <a:lumMod val="50000"/>
                  </a:schemeClr>
                </a:solidFill>
              </a:rPr>
              <a:t>crescimento ou decrescimento da função</a:t>
            </a:r>
            <a:r>
              <a:rPr lang="pt-BR" sz="2200" b="1" dirty="0">
                <a:solidFill>
                  <a:srgbClr val="003366"/>
                </a:solidFill>
              </a:rPr>
              <a:t>:</a:t>
            </a:r>
          </a:p>
          <a:p>
            <a:pPr marL="933450" lvl="1" indent="-457200" algn="just" eaLnBrk="0" hangingPunct="0">
              <a:lnSpc>
                <a:spcPct val="1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pt-BR" sz="2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&lt; 0</a:t>
            </a:r>
            <a:r>
              <a:rPr lang="pt-BR" sz="2200" b="1" dirty="0">
                <a:solidFill>
                  <a:srgbClr val="00B050"/>
                </a:solidFill>
              </a:rPr>
              <a:t> </a:t>
            </a:r>
            <a:r>
              <a:rPr lang="pt-BR" sz="2200" b="1" dirty="0">
                <a:solidFill>
                  <a:srgbClr val="00B050"/>
                </a:solidFill>
                <a:sym typeface="Wingdings" pitchFamily="2" charset="2"/>
              </a:rPr>
              <a:t> função decrescente</a:t>
            </a:r>
            <a:r>
              <a:rPr lang="pt-BR" sz="2200" b="1" dirty="0">
                <a:solidFill>
                  <a:srgbClr val="003366"/>
                </a:solidFill>
                <a:sym typeface="Wingdings" pitchFamily="2" charset="2"/>
              </a:rPr>
              <a:t>;</a:t>
            </a:r>
          </a:p>
          <a:p>
            <a:pPr marL="933450" lvl="1" indent="-457200" algn="just" eaLnBrk="0" hangingPunct="0">
              <a:lnSpc>
                <a:spcPct val="1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a</a:t>
            </a:r>
            <a:r>
              <a:rPr lang="pt-B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&gt; 0</a:t>
            </a:r>
            <a:r>
              <a:rPr lang="pt-BR" sz="2200" b="1" dirty="0">
                <a:solidFill>
                  <a:srgbClr val="FF0000"/>
                </a:solidFill>
                <a:sym typeface="Wingdings" pitchFamily="2" charset="2"/>
              </a:rPr>
              <a:t>  função crescente</a:t>
            </a:r>
            <a:r>
              <a:rPr lang="pt-BR" sz="2200" b="1" dirty="0">
                <a:solidFill>
                  <a:srgbClr val="003366"/>
                </a:solidFill>
                <a:sym typeface="Wingdings" pitchFamily="2" charset="2"/>
              </a:rPr>
              <a:t>;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8313" y="125413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Propriedades da Reta</a:t>
            </a:r>
          </a:p>
        </p:txBody>
      </p:sp>
    </p:spTree>
    <p:extLst>
      <p:ext uri="{BB962C8B-B14F-4D97-AF65-F5344CB8AC3E}">
        <p14:creationId xmlns:p14="http://schemas.microsoft.com/office/powerpoint/2010/main" val="38522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536" y="1052736"/>
            <a:ext cx="3810000" cy="3819525"/>
            <a:chOff x="344" y="915"/>
            <a:chExt cx="2400" cy="2406"/>
          </a:xfrm>
        </p:grpSpPr>
        <p:pic>
          <p:nvPicPr>
            <p:cNvPr id="3" name="Picture 7" descr="CMB - Aula 3 - Figura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" y="915"/>
              <a:ext cx="2400" cy="2400"/>
            </a:xfrm>
            <a:prstGeom prst="rect">
              <a:avLst/>
            </a:prstGeom>
            <a:noFill/>
          </p:spPr>
        </p:pic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630" y="2841"/>
              <a:ext cx="153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/>
                <a:t>-</a:t>
              </a: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626" y="2985"/>
              <a:ext cx="153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/>
                <a:t>-</a:t>
              </a: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626" y="3129"/>
              <a:ext cx="153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/>
                <a:t>-</a:t>
              </a:r>
            </a:p>
          </p:txBody>
        </p:sp>
      </p:grpSp>
      <p:pic>
        <p:nvPicPr>
          <p:cNvPr id="7" name="Picture 2" descr="CMB - Aula 3 - Figur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3810000" cy="381000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5157192"/>
            <a:ext cx="6267450" cy="4889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600" b="1" dirty="0">
                <a:solidFill>
                  <a:srgbClr val="003366"/>
                </a:solidFill>
                <a:latin typeface="Courier New" pitchFamily="49" charset="0"/>
              </a:rPr>
              <a:t>Se </a:t>
            </a:r>
            <a:r>
              <a:rPr lang="pt-BR" sz="2600" b="1" i="1" dirty="0">
                <a:solidFill>
                  <a:srgbClr val="003366"/>
                </a:solidFill>
                <a:latin typeface="Courier New" pitchFamily="49" charset="0"/>
              </a:rPr>
              <a:t>a</a:t>
            </a:r>
            <a:r>
              <a:rPr lang="pt-BR" sz="2600" b="1" dirty="0">
                <a:solidFill>
                  <a:srgbClr val="003366"/>
                </a:solidFill>
                <a:latin typeface="Courier New" pitchFamily="49" charset="0"/>
              </a:rPr>
              <a:t> &lt; 0, a função decresce.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5661248"/>
            <a:ext cx="6272213" cy="4889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600" b="1" dirty="0">
                <a:solidFill>
                  <a:srgbClr val="003366"/>
                </a:solidFill>
                <a:latin typeface="Courier New" pitchFamily="49" charset="0"/>
              </a:rPr>
              <a:t>Se </a:t>
            </a:r>
            <a:r>
              <a:rPr lang="pt-BR" sz="2600" b="1" i="1" dirty="0">
                <a:solidFill>
                  <a:srgbClr val="003366"/>
                </a:solidFill>
                <a:latin typeface="Courier New" pitchFamily="49" charset="0"/>
              </a:rPr>
              <a:t>a</a:t>
            </a:r>
            <a:r>
              <a:rPr lang="pt-BR" sz="2600" b="1" dirty="0">
                <a:solidFill>
                  <a:srgbClr val="003366"/>
                </a:solidFill>
                <a:latin typeface="Courier New" pitchFamily="49" charset="0"/>
              </a:rPr>
              <a:t> &gt; 0, a função cresce.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3528" y="6093296"/>
            <a:ext cx="6061075" cy="4889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600" b="1" dirty="0">
                <a:solidFill>
                  <a:srgbClr val="003366"/>
                </a:solidFill>
                <a:latin typeface="Courier New" pitchFamily="49" charset="0"/>
              </a:rPr>
              <a:t>Só tocam o eixo </a:t>
            </a:r>
            <a:r>
              <a:rPr lang="pt-BR" sz="2600" b="1" i="1" dirty="0">
                <a:solidFill>
                  <a:srgbClr val="003366"/>
                </a:solidFill>
                <a:latin typeface="Courier New" pitchFamily="49" charset="0"/>
              </a:rPr>
              <a:t>X</a:t>
            </a:r>
            <a:r>
              <a:rPr lang="pt-BR" sz="2600" b="1" dirty="0">
                <a:solidFill>
                  <a:srgbClr val="003366"/>
                </a:solidFill>
                <a:latin typeface="Courier New" pitchFamily="49" charset="0"/>
              </a:rPr>
              <a:t> uma vez.</a:t>
            </a:r>
          </a:p>
        </p:txBody>
      </p:sp>
    </p:spTree>
    <p:extLst>
      <p:ext uri="{BB962C8B-B14F-4D97-AF65-F5344CB8AC3E}">
        <p14:creationId xmlns:p14="http://schemas.microsoft.com/office/powerpoint/2010/main" val="17105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395288" y="26035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Simetria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1196752"/>
            <a:ext cx="8569325" cy="30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Funções pares e ímpares</a:t>
            </a:r>
          </a:p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Se uma função satisfaz </a:t>
            </a:r>
            <a:r>
              <a:rPr lang="pt-BR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(-</a:t>
            </a:r>
            <a:r>
              <a:rPr lang="pt-BR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pt-BR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para todo número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em seu domínio, então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é </a:t>
            </a:r>
            <a:r>
              <a:rPr lang="pt-BR" sz="28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chamada função par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Ex: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baseline="30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é par.</a:t>
            </a:r>
            <a:endParaRPr lang="pt-BR" sz="28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17032"/>
            <a:ext cx="4087474" cy="259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7621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5536" y="332656"/>
            <a:ext cx="8569325" cy="30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Funções pares e ímpares</a:t>
            </a:r>
          </a:p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Se uma função satisfaz </a:t>
            </a:r>
            <a:r>
              <a:rPr lang="pt-BR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(-</a:t>
            </a:r>
            <a:r>
              <a:rPr lang="pt-BR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 = -</a:t>
            </a:r>
            <a:r>
              <a:rPr lang="pt-BR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para todo número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em seu domínio, então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é </a:t>
            </a:r>
            <a:r>
              <a:rPr lang="pt-BR" sz="28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chamada função ímpar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Ex: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baseline="30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é ímpar.</a:t>
            </a:r>
            <a:endParaRPr lang="pt-BR" sz="28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892360" cy="235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003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88640"/>
            <a:ext cx="8568952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10</a:t>
            </a:r>
            <a:endParaRPr lang="pt-BR" sz="2800" baseline="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Determine se a função é par, ímpar ou nenhum dos dois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a)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b)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c)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baseline="300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76872"/>
            <a:ext cx="2243049" cy="504056"/>
          </a:xfrm>
          <a:prstGeom prst="rect">
            <a:avLst/>
          </a:prstGeom>
          <a:noFill/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501008"/>
            <a:ext cx="2592288" cy="576064"/>
          </a:xfrm>
          <a:prstGeom prst="rect">
            <a:avLst/>
          </a:prstGeom>
          <a:noFill/>
        </p:spPr>
      </p:pic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869160"/>
            <a:ext cx="2444672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6758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5536" y="332656"/>
            <a:ext cx="8569325" cy="328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Modelos Lineares</a:t>
            </a:r>
          </a:p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Quando dizemos que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é uma função linear de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queremos dizer que o gráfico da função é uma reta,</a:t>
            </a:r>
          </a:p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mx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825151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6593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692696"/>
            <a:ext cx="777686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8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CARACTERÍSTICA: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funções lineares 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variam a uma taxa constante. Exemplo: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 = 3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– 2 (vide tabela) – NOTE que: Quando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aumenta 0,1 ; 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8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 aumenta em 0,3.</a:t>
            </a:r>
            <a:endParaRPr lang="pt-BR" sz="28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788024" y="3429000"/>
          <a:ext cx="375624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124"/>
                <a:gridCol w="1878124"/>
              </a:tblGrid>
              <a:tr h="318893">
                <a:tc>
                  <a:txBody>
                    <a:bodyPr/>
                    <a:lstStyle/>
                    <a:p>
                      <a:pPr algn="ctr"/>
                      <a:r>
                        <a:rPr lang="pt-BR" i="1" dirty="0" smtClean="0"/>
                        <a:t>x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smtClean="0"/>
                        <a:t>f</a:t>
                      </a:r>
                      <a:r>
                        <a:rPr lang="pt-BR" dirty="0" smtClean="0"/>
                        <a:t>(</a:t>
                      </a:r>
                      <a:r>
                        <a:rPr lang="pt-BR" i="1" dirty="0" smtClean="0"/>
                        <a:t>x</a:t>
                      </a:r>
                      <a:r>
                        <a:rPr lang="pt-BR" dirty="0" smtClean="0"/>
                        <a:t>)=</a:t>
                      </a:r>
                      <a:r>
                        <a:rPr lang="pt-BR" i="0" dirty="0" smtClean="0"/>
                        <a:t>3</a:t>
                      </a:r>
                      <a:r>
                        <a:rPr lang="pt-BR" i="1" dirty="0" smtClean="0"/>
                        <a:t>x</a:t>
                      </a:r>
                      <a:r>
                        <a:rPr lang="pt-BR" dirty="0" smtClean="0"/>
                        <a:t>-2</a:t>
                      </a:r>
                      <a:endParaRPr lang="pt-BR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1,0</a:t>
                      </a:r>
                      <a:endParaRPr lang="pt-BR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1,3</a:t>
                      </a:r>
                      <a:endParaRPr lang="pt-BR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1,6</a:t>
                      </a:r>
                      <a:endParaRPr lang="pt-BR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1,9</a:t>
                      </a:r>
                      <a:endParaRPr lang="pt-BR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2,2</a:t>
                      </a:r>
                      <a:endParaRPr lang="pt-BR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2,5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67544" y="3501008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(x) aumenta três vezes mais rápido que x.</a:t>
            </a:r>
            <a:r>
              <a:rPr lang="pt-BR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Assim a </a:t>
            </a:r>
            <a:r>
              <a:rPr lang="pt-B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inclinação do gráfico </a:t>
            </a:r>
            <a:r>
              <a:rPr lang="pt-BR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é 3 – </a:t>
            </a:r>
            <a:r>
              <a:rPr lang="pt-B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taxa de variação de y em relação a x.</a:t>
            </a:r>
            <a:endParaRPr lang="pt-B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40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88640"/>
            <a:ext cx="8568952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11</a:t>
            </a:r>
            <a:endParaRPr lang="pt-BR" sz="2800" baseline="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a)A medida que o ar seco move-se para cima, ele se expande e esfria. Se a temperatura do solo for de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pt-BR" sz="2800" baseline="30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a temperatura a uma altitude de 1 km for de 10 </a:t>
            </a:r>
            <a:r>
              <a:rPr lang="pt-BR" sz="2800" baseline="30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expresse a temperatura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(em </a:t>
            </a:r>
            <a:r>
              <a:rPr lang="pt-BR" sz="2800" baseline="30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 como uma função da altitude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(em km), supondo que um modelo linear seja apropriado.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b) Faça um gráfico da função na parte (a). O que a inclinação representa?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c) Qual é a temperatura a 2,5 km de altura?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baseline="300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188404716_1dbbc797e3_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908720"/>
            <a:ext cx="3394075" cy="2544763"/>
          </a:xfrm>
          <a:prstGeom prst="rect">
            <a:avLst/>
          </a:prstGeom>
          <a:noFill/>
          <a:ln/>
        </p:spPr>
      </p:pic>
      <p:pic>
        <p:nvPicPr>
          <p:cNvPr id="3" name="Picture 8" descr="image0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908720"/>
            <a:ext cx="3729037" cy="2565400"/>
          </a:xfrm>
          <a:prstGeom prst="rect">
            <a:avLst/>
          </a:prstGeom>
          <a:noFill/>
          <a:ln/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95536" y="3933056"/>
            <a:ext cx="8208962" cy="919163"/>
          </a:xfrm>
          <a:prstGeom prst="rect">
            <a:avLst/>
          </a:prstGeom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Cálculo da </a:t>
            </a:r>
            <a:r>
              <a:rPr kumimoji="0" lang="es-ES" sz="28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taxa</a:t>
            </a:r>
            <a:r>
              <a:rPr kumimoji="0" lang="es-E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s-ES" sz="28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crescimento</a:t>
            </a:r>
            <a:r>
              <a:rPr kumimoji="0" lang="es-E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s-ES" sz="28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uma</a:t>
            </a:r>
            <a:r>
              <a:rPr kumimoji="0" lang="es-E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cultura de </a:t>
            </a:r>
            <a:r>
              <a:rPr kumimoji="0" lang="es-ES" sz="28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bactérias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8938" y="5284788"/>
            <a:ext cx="84042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Previsão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de resultados de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uma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reação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química.</a:t>
            </a:r>
            <a:endParaRPr lang="pt-BR" sz="2800" dirty="0">
              <a:solidFill>
                <a:srgbClr val="0024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51520" y="332656"/>
            <a:ext cx="8424986" cy="476672"/>
          </a:xfrm>
          <a:prstGeom prst="rect">
            <a:avLst/>
          </a:prstGeom>
        </p:spPr>
        <p:txBody>
          <a:bodyPr/>
          <a:lstStyle/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Aplicações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Cálculo Diferencial Integral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750" y="333375"/>
            <a:ext cx="82296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Polinômios</a:t>
            </a:r>
            <a:endParaRPr lang="pt-BR" sz="36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1196752"/>
            <a:ext cx="8569325" cy="510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200" dirty="0" smtClean="0">
                <a:solidFill>
                  <a:srgbClr val="003366"/>
                </a:solidFill>
              </a:rPr>
              <a:t>	Uma função </a:t>
            </a:r>
            <a:r>
              <a:rPr lang="pt-BR" sz="2200" i="1" dirty="0" smtClean="0">
                <a:solidFill>
                  <a:srgbClr val="003366"/>
                </a:solidFill>
              </a:rPr>
              <a:t>P</a:t>
            </a:r>
            <a:r>
              <a:rPr lang="pt-BR" sz="2200" dirty="0" smtClean="0">
                <a:solidFill>
                  <a:srgbClr val="003366"/>
                </a:solidFill>
              </a:rPr>
              <a:t> é denominada polinômio se:</a:t>
            </a:r>
          </a:p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endParaRPr lang="pt-BR" sz="2200" dirty="0" smtClean="0">
              <a:solidFill>
                <a:srgbClr val="003366"/>
              </a:solidFill>
            </a:endParaRPr>
          </a:p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200" dirty="0" smtClean="0">
                <a:solidFill>
                  <a:srgbClr val="003366"/>
                </a:solidFill>
              </a:rPr>
              <a:t>Onde </a:t>
            </a:r>
            <a:r>
              <a:rPr lang="pt-BR" sz="2200" i="1" dirty="0" smtClean="0">
                <a:solidFill>
                  <a:srgbClr val="003366"/>
                </a:solidFill>
              </a:rPr>
              <a:t>n</a:t>
            </a:r>
            <a:r>
              <a:rPr lang="pt-BR" sz="2200" dirty="0" smtClean="0">
                <a:solidFill>
                  <a:srgbClr val="003366"/>
                </a:solidFill>
              </a:rPr>
              <a:t> é um inteiro não negativo e os números </a:t>
            </a:r>
            <a:r>
              <a:rPr lang="pt-BR" sz="2200" i="1" dirty="0" smtClean="0">
                <a:solidFill>
                  <a:srgbClr val="003366"/>
                </a:solidFill>
              </a:rPr>
              <a:t>a</a:t>
            </a:r>
            <a:r>
              <a:rPr lang="pt-BR" sz="2200" baseline="-25000" dirty="0" smtClean="0">
                <a:solidFill>
                  <a:srgbClr val="003366"/>
                </a:solidFill>
              </a:rPr>
              <a:t>0</a:t>
            </a:r>
            <a:r>
              <a:rPr lang="pt-BR" sz="2200" dirty="0" smtClean="0">
                <a:solidFill>
                  <a:srgbClr val="003366"/>
                </a:solidFill>
              </a:rPr>
              <a:t>, </a:t>
            </a:r>
            <a:r>
              <a:rPr lang="pt-BR" sz="2200" i="1" dirty="0" smtClean="0">
                <a:solidFill>
                  <a:srgbClr val="003366"/>
                </a:solidFill>
              </a:rPr>
              <a:t>a</a:t>
            </a:r>
            <a:r>
              <a:rPr lang="pt-BR" sz="2200" baseline="-25000" dirty="0" smtClean="0">
                <a:solidFill>
                  <a:srgbClr val="003366"/>
                </a:solidFill>
              </a:rPr>
              <a:t>1</a:t>
            </a:r>
            <a:r>
              <a:rPr lang="pt-BR" sz="2200" dirty="0" smtClean="0">
                <a:solidFill>
                  <a:srgbClr val="003366"/>
                </a:solidFill>
              </a:rPr>
              <a:t>, </a:t>
            </a:r>
            <a:r>
              <a:rPr lang="pt-BR" sz="2200" i="1" dirty="0" smtClean="0">
                <a:solidFill>
                  <a:srgbClr val="003366"/>
                </a:solidFill>
              </a:rPr>
              <a:t>a</a:t>
            </a:r>
            <a:r>
              <a:rPr lang="pt-BR" sz="2200" baseline="-25000" dirty="0" smtClean="0">
                <a:solidFill>
                  <a:srgbClr val="003366"/>
                </a:solidFill>
              </a:rPr>
              <a:t>2</a:t>
            </a:r>
            <a:r>
              <a:rPr lang="pt-BR" sz="2200" dirty="0" smtClean="0">
                <a:solidFill>
                  <a:srgbClr val="003366"/>
                </a:solidFill>
              </a:rPr>
              <a:t>,...,</a:t>
            </a:r>
            <a:r>
              <a:rPr lang="pt-BR" sz="2200" i="1" dirty="0" err="1" smtClean="0">
                <a:solidFill>
                  <a:srgbClr val="003366"/>
                </a:solidFill>
              </a:rPr>
              <a:t>a</a:t>
            </a:r>
            <a:r>
              <a:rPr lang="pt-BR" sz="2200" i="1" baseline="-25000" dirty="0" err="1" smtClean="0">
                <a:solidFill>
                  <a:srgbClr val="003366"/>
                </a:solidFill>
              </a:rPr>
              <a:t>n</a:t>
            </a:r>
            <a:r>
              <a:rPr lang="pt-BR" sz="2200" dirty="0" smtClean="0">
                <a:solidFill>
                  <a:srgbClr val="003366"/>
                </a:solidFill>
              </a:rPr>
              <a:t> são constantes chamadas </a:t>
            </a:r>
            <a:r>
              <a:rPr lang="pt-BR" sz="2200" b="1" u="sng" dirty="0" smtClean="0">
                <a:solidFill>
                  <a:srgbClr val="FF0000"/>
                </a:solidFill>
              </a:rPr>
              <a:t>coeficientes do polinômio. </a:t>
            </a:r>
          </a:p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200" b="1" u="sng" dirty="0" smtClean="0">
                <a:solidFill>
                  <a:srgbClr val="FF0000"/>
                </a:solidFill>
              </a:rPr>
              <a:t>Grau do polinômio</a:t>
            </a:r>
            <a:r>
              <a:rPr lang="pt-BR" sz="2200" dirty="0" smtClean="0">
                <a:solidFill>
                  <a:srgbClr val="003366"/>
                </a:solidFill>
              </a:rPr>
              <a:t>:                                           </a:t>
            </a:r>
            <a:r>
              <a:rPr lang="pt-BR" sz="2200" b="1" dirty="0" smtClean="0">
                <a:solidFill>
                  <a:srgbClr val="7030A0"/>
                </a:solidFill>
              </a:rPr>
              <a:t>Grau 6</a:t>
            </a:r>
          </a:p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200" b="1" dirty="0" smtClean="0">
                <a:solidFill>
                  <a:srgbClr val="7030A0"/>
                </a:solidFill>
              </a:rPr>
              <a:t>Um polinômio de grau 1 </a:t>
            </a:r>
            <a:r>
              <a:rPr lang="pt-BR" sz="2200" dirty="0" smtClean="0">
                <a:solidFill>
                  <a:srgbClr val="003366"/>
                </a:solidFill>
              </a:rPr>
              <a:t>é da forma </a:t>
            </a:r>
            <a:r>
              <a:rPr lang="pt-BR" sz="2200" i="1" dirty="0" smtClean="0">
                <a:solidFill>
                  <a:srgbClr val="003366"/>
                </a:solidFill>
              </a:rPr>
              <a:t>P</a:t>
            </a:r>
            <a:r>
              <a:rPr lang="pt-BR" sz="2200" dirty="0" smtClean="0">
                <a:solidFill>
                  <a:srgbClr val="003366"/>
                </a:solidFill>
              </a:rPr>
              <a:t>(</a:t>
            </a:r>
            <a:r>
              <a:rPr lang="pt-BR" sz="2200" i="1" dirty="0" smtClean="0">
                <a:solidFill>
                  <a:srgbClr val="003366"/>
                </a:solidFill>
              </a:rPr>
              <a:t>x</a:t>
            </a:r>
            <a:r>
              <a:rPr lang="pt-BR" sz="2200" dirty="0" smtClean="0">
                <a:solidFill>
                  <a:srgbClr val="003366"/>
                </a:solidFill>
              </a:rPr>
              <a:t>) = </a:t>
            </a:r>
            <a:r>
              <a:rPr lang="pt-BR" sz="2200" i="1" dirty="0" smtClean="0">
                <a:solidFill>
                  <a:srgbClr val="003366"/>
                </a:solidFill>
              </a:rPr>
              <a:t>mx</a:t>
            </a:r>
            <a:r>
              <a:rPr lang="pt-BR" sz="2200" dirty="0" smtClean="0">
                <a:solidFill>
                  <a:srgbClr val="003366"/>
                </a:solidFill>
              </a:rPr>
              <a:t> + </a:t>
            </a:r>
            <a:r>
              <a:rPr lang="pt-BR" sz="2200" i="1" dirty="0" smtClean="0">
                <a:solidFill>
                  <a:srgbClr val="003366"/>
                </a:solidFill>
              </a:rPr>
              <a:t>b</a:t>
            </a:r>
            <a:r>
              <a:rPr lang="pt-BR" sz="2200" dirty="0" smtClean="0">
                <a:solidFill>
                  <a:srgbClr val="003366"/>
                </a:solidFill>
              </a:rPr>
              <a:t> –</a:t>
            </a:r>
            <a:r>
              <a:rPr lang="pt-BR" sz="2200" b="1" u="sng" dirty="0" smtClean="0">
                <a:solidFill>
                  <a:srgbClr val="003366"/>
                </a:solidFill>
              </a:rPr>
              <a:t>Função Linear .</a:t>
            </a:r>
            <a:endParaRPr lang="pt-BR" sz="2200" b="1" u="sng" dirty="0">
              <a:solidFill>
                <a:srgbClr val="003366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3" y="1988840"/>
            <a:ext cx="8064896" cy="52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365104"/>
            <a:ext cx="3680409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2483768" y="1340768"/>
          <a:ext cx="37655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ção" r:id="rId3" imgW="1168200" imgH="228600" progId="Equation.3">
                  <p:embed/>
                </p:oleObj>
              </mc:Choice>
              <mc:Fallback>
                <p:oleObj name="Equação" r:id="rId3" imgW="116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340768"/>
                        <a:ext cx="3765550" cy="733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76200" cmpd="tri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85693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200" b="1" dirty="0" smtClean="0">
                <a:solidFill>
                  <a:srgbClr val="7030A0"/>
                </a:solidFill>
              </a:rPr>
              <a:t>Um polinômio de grau 2 </a:t>
            </a:r>
            <a:r>
              <a:rPr lang="pt-BR" sz="2200" dirty="0" smtClean="0">
                <a:solidFill>
                  <a:srgbClr val="003366"/>
                </a:solidFill>
              </a:rPr>
              <a:t>é da forma:</a:t>
            </a:r>
          </a:p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endParaRPr lang="pt-BR" sz="2200" b="1" u="sng" dirty="0" smtClean="0">
              <a:solidFill>
                <a:srgbClr val="003366"/>
              </a:solidFill>
            </a:endParaRPr>
          </a:p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endParaRPr lang="pt-BR" sz="2200" b="1" u="sng" dirty="0" smtClean="0">
              <a:solidFill>
                <a:srgbClr val="003366"/>
              </a:solidFill>
            </a:endParaRPr>
          </a:p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200" dirty="0" smtClean="0">
                <a:solidFill>
                  <a:srgbClr val="003366"/>
                </a:solidFill>
              </a:rPr>
              <a:t>E é chamado </a:t>
            </a:r>
            <a:r>
              <a:rPr lang="pt-BR" sz="2200" b="1" u="sng" dirty="0" smtClean="0">
                <a:solidFill>
                  <a:srgbClr val="7030A0"/>
                </a:solidFill>
              </a:rPr>
              <a:t>função quadrática</a:t>
            </a:r>
            <a:r>
              <a:rPr lang="pt-BR" sz="2200" dirty="0" smtClean="0">
                <a:solidFill>
                  <a:srgbClr val="003366"/>
                </a:solidFill>
              </a:rPr>
              <a:t>.</a:t>
            </a:r>
          </a:p>
          <a:p>
            <a:pPr algn="just" eaLnBrk="0" hangingPunct="0">
              <a:lnSpc>
                <a:spcPct val="1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200" b="1" u="sng" dirty="0" smtClean="0">
                <a:solidFill>
                  <a:srgbClr val="7030A0"/>
                </a:solidFill>
              </a:rPr>
              <a:t>O gráfico </a:t>
            </a:r>
            <a:r>
              <a:rPr lang="pt-BR" sz="2200" dirty="0" smtClean="0">
                <a:solidFill>
                  <a:srgbClr val="003366"/>
                </a:solidFill>
              </a:rPr>
              <a:t>de </a:t>
            </a:r>
            <a:r>
              <a:rPr lang="pt-BR" sz="2200" i="1" dirty="0" smtClean="0">
                <a:solidFill>
                  <a:srgbClr val="003366"/>
                </a:solidFill>
              </a:rPr>
              <a:t>P</a:t>
            </a:r>
            <a:r>
              <a:rPr lang="pt-BR" sz="2200" dirty="0" smtClean="0">
                <a:solidFill>
                  <a:srgbClr val="003366"/>
                </a:solidFill>
              </a:rPr>
              <a:t> é sempre uma </a:t>
            </a:r>
            <a:r>
              <a:rPr lang="pt-BR" sz="2200" b="1" u="sng" dirty="0" smtClean="0">
                <a:solidFill>
                  <a:srgbClr val="7030A0"/>
                </a:solidFill>
              </a:rPr>
              <a:t>parábola</a:t>
            </a:r>
            <a:r>
              <a:rPr lang="pt-BR" sz="2200" dirty="0" smtClean="0">
                <a:solidFill>
                  <a:srgbClr val="003366"/>
                </a:solidFill>
              </a:rPr>
              <a:t>.</a:t>
            </a:r>
            <a:endParaRPr lang="pt-BR" sz="2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01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1373188"/>
            <a:ext cx="8572500" cy="523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dirty="0">
                <a:solidFill>
                  <a:srgbClr val="003366"/>
                </a:solidFill>
                <a:latin typeface="Courier New" pitchFamily="49" charset="0"/>
              </a:rPr>
              <a:t> </a:t>
            </a:r>
            <a:r>
              <a:rPr lang="pt-BR" sz="2200" b="1" dirty="0">
                <a:solidFill>
                  <a:srgbClr val="003366"/>
                </a:solidFill>
              </a:rPr>
              <a:t>É definida por um polinômio de 2</a:t>
            </a:r>
            <a:r>
              <a:rPr lang="pt-BR" sz="2200" b="1" baseline="30000" dirty="0">
                <a:solidFill>
                  <a:srgbClr val="003366"/>
                </a:solidFill>
              </a:rPr>
              <a:t>o</a:t>
            </a:r>
            <a:r>
              <a:rPr lang="pt-BR" sz="2200" b="1" dirty="0">
                <a:solidFill>
                  <a:srgbClr val="003366"/>
                </a:solidFill>
              </a:rPr>
              <a:t> grau;</a:t>
            </a:r>
          </a:p>
          <a:p>
            <a:pPr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dirty="0">
                <a:solidFill>
                  <a:srgbClr val="003366"/>
                </a:solidFill>
              </a:rPr>
              <a:t> Pode possuir:</a:t>
            </a:r>
          </a:p>
          <a:p>
            <a:pPr marL="715963" lvl="1" indent="-357188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dirty="0">
                <a:solidFill>
                  <a:srgbClr val="00B050"/>
                </a:solidFill>
              </a:rPr>
              <a:t>Duas raízes reais e distintas;</a:t>
            </a:r>
          </a:p>
          <a:p>
            <a:pPr marL="715963" lvl="1" indent="-357188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dirty="0">
                <a:solidFill>
                  <a:srgbClr val="FF0000"/>
                </a:solidFill>
              </a:rPr>
              <a:t>Duas raízes reais e iguais;</a:t>
            </a:r>
          </a:p>
          <a:p>
            <a:pPr marL="715963" lvl="1" indent="-357188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</a:rPr>
              <a:t>Nenhuma raiz real (não cruza o Eixo X).</a:t>
            </a:r>
          </a:p>
          <a:p>
            <a:pPr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dirty="0">
                <a:solidFill>
                  <a:srgbClr val="003366"/>
                </a:solidFill>
              </a:rPr>
              <a:t> O </a:t>
            </a:r>
            <a:r>
              <a:rPr lang="pt-BR" sz="2200" b="1" dirty="0">
                <a:solidFill>
                  <a:srgbClr val="7030A0"/>
                </a:solidFill>
              </a:rPr>
              <a:t>sinal de </a:t>
            </a:r>
            <a:r>
              <a:rPr lang="pt-BR" sz="2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pt-BR" sz="2200" b="1" dirty="0">
                <a:solidFill>
                  <a:srgbClr val="7030A0"/>
                </a:solidFill>
              </a:rPr>
              <a:t> </a:t>
            </a:r>
            <a:r>
              <a:rPr lang="pt-BR" sz="2200" b="1" dirty="0">
                <a:solidFill>
                  <a:srgbClr val="003366"/>
                </a:solidFill>
              </a:rPr>
              <a:t>fornece a informação sobre a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</a:rPr>
              <a:t>concavidade da função:</a:t>
            </a:r>
          </a:p>
          <a:p>
            <a:pPr marL="715963" lvl="1" indent="-357188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 &lt; 0</a:t>
            </a:r>
            <a:r>
              <a:rPr lang="pt-BR" sz="2200" b="1" dirty="0">
                <a:solidFill>
                  <a:srgbClr val="003366"/>
                </a:solidFill>
                <a:latin typeface="Courier New" pitchFamily="49" charset="0"/>
              </a:rPr>
              <a:t> </a:t>
            </a:r>
            <a:r>
              <a:rPr lang="pt-BR" sz="2200" b="1" dirty="0">
                <a:solidFill>
                  <a:srgbClr val="003366"/>
                </a:solidFill>
                <a:sym typeface="Wingdings" pitchFamily="2" charset="2"/>
              </a:rPr>
              <a:t> concavidade para baixo;</a:t>
            </a:r>
          </a:p>
          <a:p>
            <a:pPr marL="715963" lvl="1" indent="-357188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sym typeface="Wingdings" pitchFamily="2" charset="2"/>
              </a:rPr>
              <a:t>a &gt; 0</a:t>
            </a:r>
            <a:r>
              <a:rPr lang="pt-BR" sz="2200" b="1" dirty="0">
                <a:solidFill>
                  <a:srgbClr val="003366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pt-BR" sz="2200" b="1" dirty="0">
                <a:solidFill>
                  <a:srgbClr val="003366"/>
                </a:solidFill>
                <a:sym typeface="Wingdings" pitchFamily="2" charset="2"/>
              </a:rPr>
              <a:t> concavidade para cima;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333375"/>
            <a:ext cx="82296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Propriedades da Parábola</a:t>
            </a:r>
          </a:p>
        </p:txBody>
      </p:sp>
    </p:spTree>
    <p:extLst>
      <p:ext uri="{BB962C8B-B14F-4D97-AF65-F5344CB8AC3E}">
        <p14:creationId xmlns:p14="http://schemas.microsoft.com/office/powerpoint/2010/main" val="40613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MB - Aula 3 - Figura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10000" cy="3810000"/>
          </a:xfrm>
          <a:prstGeom prst="rect">
            <a:avLst/>
          </a:prstGeom>
          <a:noFill/>
        </p:spPr>
      </p:pic>
      <p:pic>
        <p:nvPicPr>
          <p:cNvPr id="3" name="Picture 6" descr="CMB - Aula 3 - Figura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810000" cy="3810000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4869160"/>
            <a:ext cx="706120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 b="1" dirty="0">
                <a:solidFill>
                  <a:srgbClr val="003366"/>
                </a:solidFill>
              </a:rPr>
              <a:t>Se </a:t>
            </a:r>
            <a:r>
              <a:rPr lang="pt-BR" sz="2000" b="1" i="1" dirty="0">
                <a:solidFill>
                  <a:srgbClr val="003366"/>
                </a:solidFill>
              </a:rPr>
              <a:t>a</a:t>
            </a:r>
            <a:r>
              <a:rPr lang="pt-BR" sz="2000" b="1" dirty="0">
                <a:solidFill>
                  <a:srgbClr val="003366"/>
                </a:solidFill>
              </a:rPr>
              <a:t> &lt; 0, a concavidade é para baixo.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5517232"/>
            <a:ext cx="7065963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 b="1" dirty="0">
                <a:solidFill>
                  <a:srgbClr val="003366"/>
                </a:solidFill>
              </a:rPr>
              <a:t>Se </a:t>
            </a:r>
            <a:r>
              <a:rPr lang="pt-BR" sz="2000" b="1" i="1" dirty="0">
                <a:solidFill>
                  <a:srgbClr val="003366"/>
                </a:solidFill>
              </a:rPr>
              <a:t>a</a:t>
            </a:r>
            <a:r>
              <a:rPr lang="pt-BR" sz="2000" b="1" dirty="0">
                <a:solidFill>
                  <a:srgbClr val="003366"/>
                </a:solidFill>
              </a:rPr>
              <a:t> &gt; 0, a concavidade é para cima.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536" y="6093296"/>
            <a:ext cx="6061075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 b="1" dirty="0">
                <a:solidFill>
                  <a:srgbClr val="003366"/>
                </a:solidFill>
              </a:rPr>
              <a:t>Podem ter três tipos de raízes.</a:t>
            </a:r>
          </a:p>
        </p:txBody>
      </p:sp>
    </p:spTree>
    <p:extLst>
      <p:ext uri="{BB962C8B-B14F-4D97-AF65-F5344CB8AC3E}">
        <p14:creationId xmlns:p14="http://schemas.microsoft.com/office/powerpoint/2010/main" val="6526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88640"/>
            <a:ext cx="8568952" cy="38862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12</a:t>
            </a:r>
            <a:endParaRPr lang="pt-BR" sz="2800" baseline="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Uma bola é solta do ar a partir do posto de observação no topo da Torre CN, 450 m acima do chão, e sua altura h acima do solo é registrada em intervalos de 1 s na tabela abaixo. Encontre um modelo para ajustar os dados e use-o para predizer o tempo após o qual a bola atinge o chão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baseline="300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283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4139952" y="1052736"/>
          <a:ext cx="4684263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Graph" r:id="rId3" imgW="4276800" imgH="3024000" progId="Origin50.Graph">
                  <p:embed/>
                </p:oleObj>
              </mc:Choice>
              <mc:Fallback>
                <p:oleObj name="Graph" r:id="rId3" imgW="4276800" imgH="3024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052736"/>
                        <a:ext cx="4684263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5536" y="908720"/>
          <a:ext cx="3696072" cy="433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64"/>
                <a:gridCol w="1872208"/>
              </a:tblGrid>
              <a:tr h="63981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(segundos)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Altura (metros)</a:t>
                      </a:r>
                      <a:endParaRPr lang="pt-BR" dirty="0"/>
                    </a:p>
                  </a:txBody>
                  <a:tcPr/>
                </a:tc>
              </a:tr>
              <a:tr h="3696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450</a:t>
                      </a:r>
                      <a:endParaRPr lang="pt-BR" dirty="0"/>
                    </a:p>
                  </a:txBody>
                  <a:tcPr/>
                </a:tc>
              </a:tr>
              <a:tr h="3696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445</a:t>
                      </a:r>
                      <a:endParaRPr lang="pt-BR" dirty="0"/>
                    </a:p>
                  </a:txBody>
                  <a:tcPr/>
                </a:tc>
              </a:tr>
              <a:tr h="3696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431</a:t>
                      </a:r>
                      <a:endParaRPr lang="pt-BR" dirty="0"/>
                    </a:p>
                  </a:txBody>
                  <a:tcPr/>
                </a:tc>
              </a:tr>
              <a:tr h="3696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408</a:t>
                      </a:r>
                      <a:endParaRPr lang="pt-BR" dirty="0"/>
                    </a:p>
                  </a:txBody>
                  <a:tcPr/>
                </a:tc>
              </a:tr>
              <a:tr h="3696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375</a:t>
                      </a:r>
                      <a:endParaRPr lang="pt-BR" dirty="0"/>
                    </a:p>
                  </a:txBody>
                  <a:tcPr/>
                </a:tc>
              </a:tr>
              <a:tr h="3696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332</a:t>
                      </a:r>
                      <a:endParaRPr lang="pt-BR" dirty="0"/>
                    </a:p>
                  </a:txBody>
                  <a:tcPr/>
                </a:tc>
              </a:tr>
              <a:tr h="3696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279</a:t>
                      </a:r>
                      <a:endParaRPr lang="pt-BR" dirty="0"/>
                    </a:p>
                  </a:txBody>
                  <a:tcPr/>
                </a:tc>
              </a:tr>
              <a:tr h="3696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216</a:t>
                      </a:r>
                      <a:endParaRPr lang="pt-BR" dirty="0"/>
                    </a:p>
                  </a:txBody>
                  <a:tcPr/>
                </a:tc>
              </a:tr>
              <a:tr h="3696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143</a:t>
                      </a:r>
                      <a:endParaRPr lang="pt-BR" dirty="0"/>
                    </a:p>
                  </a:txBody>
                  <a:tcPr/>
                </a:tc>
              </a:tr>
              <a:tr h="3696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860032" y="450912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Diagrama de dispersão para uma bola caindo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3258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9"/>
            <a:ext cx="4576189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20688"/>
            <a:ext cx="3629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3795995" y="2564904"/>
          <a:ext cx="5600541" cy="396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Graph" r:id="rId5" imgW="4276800" imgH="3024000" progId="Origin50.Graph">
                  <p:embed/>
                </p:oleObj>
              </mc:Choice>
              <mc:Fallback>
                <p:oleObj name="Graph" r:id="rId5" imgW="4276800" imgH="3024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995" y="2564904"/>
                        <a:ext cx="5600541" cy="3960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3528" y="573325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Modelo quadrático para uma bola caindo.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19014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68313" y="333375"/>
            <a:ext cx="82296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Raízes da Função de 2º Grau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520" y="1196752"/>
            <a:ext cx="8713787" cy="100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Para encontrar as raízes de funções de 2º Grau, resolvemos a equação: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987824" y="2276872"/>
          <a:ext cx="31511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ção" r:id="rId3" imgW="977476" imgH="203112" progId="Equation.3">
                  <p:embed/>
                </p:oleObj>
              </mc:Choice>
              <mc:Fallback>
                <p:oleObj name="Equação" r:id="rId3" imgW="97747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276872"/>
                        <a:ext cx="3151187" cy="650875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76200" cmpd="tri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0" y="3429000"/>
            <a:ext cx="8713787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sz="2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Cuja solução pode ser dada pela fórmula de </a:t>
            </a:r>
            <a:r>
              <a:rPr lang="pt-BR" sz="2800" u="sng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Bhaskara</a:t>
            </a:r>
            <a:r>
              <a:rPr lang="pt-BR" sz="2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303338" y="4364038"/>
          <a:ext cx="6302375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ção" r:id="rId5" imgW="1955800" imgH="431800" progId="Equation.3">
                  <p:embed/>
                </p:oleObj>
              </mc:Choice>
              <mc:Fallback>
                <p:oleObj name="Equação" r:id="rId5" imgW="195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364038"/>
                        <a:ext cx="6302375" cy="1382712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76200" cmpd="tri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2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395288" y="26035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Função </a:t>
            </a:r>
            <a:r>
              <a:rPr lang="pt-BR" sz="3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Potência</a:t>
            </a:r>
            <a:endParaRPr lang="pt-BR" sz="3600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635125"/>
            <a:ext cx="1209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513" y="2054225"/>
            <a:ext cx="120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420888"/>
            <a:ext cx="1209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5100" y="1690688"/>
            <a:ext cx="37338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6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3" y="1423988"/>
            <a:ext cx="1209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852613"/>
            <a:ext cx="1209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276475"/>
            <a:ext cx="1209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212976"/>
            <a:ext cx="18764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356992"/>
            <a:ext cx="2952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005064"/>
            <a:ext cx="3790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941168"/>
            <a:ext cx="3790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548680"/>
            <a:ext cx="2808311" cy="263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3429000"/>
            <a:ext cx="2987824" cy="286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5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21fig0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476672"/>
            <a:ext cx="3024187" cy="2817812"/>
          </a:xfrm>
          <a:prstGeom prst="rect">
            <a:avLst/>
          </a:prstGeom>
          <a:noFill/>
          <a:ln/>
        </p:spPr>
      </p:pic>
      <p:pic>
        <p:nvPicPr>
          <p:cNvPr id="3" name="Picture 11" descr="744px-D_orbit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332656"/>
            <a:ext cx="3800475" cy="2759075"/>
          </a:xfrm>
          <a:prstGeom prst="rect">
            <a:avLst/>
          </a:prstGeom>
          <a:noFill/>
          <a:ln/>
        </p:spPr>
      </p:pic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07504" y="3573016"/>
            <a:ext cx="8785225" cy="935038"/>
          </a:xfrm>
          <a:prstGeom prst="rect">
            <a:avLst/>
          </a:prstGeom>
          <a:noFill/>
          <a:ln/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Medições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variações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constantes da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corrente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elétrica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79388" y="5156200"/>
            <a:ext cx="87852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Descrição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comportamento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das partículas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atômicas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solidFill>
                <a:srgbClr val="00244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/>
          <p:cNvSpPr>
            <a:spLocks noChangeArrowheads="1"/>
          </p:cNvSpPr>
          <p:nvPr/>
        </p:nvSpPr>
        <p:spPr bwMode="auto">
          <a:xfrm>
            <a:off x="395288" y="26035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Função Racional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57188" y="1268413"/>
            <a:ext cx="853529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Cambria Math" pitchFamily="18" charset="0"/>
              </a:rPr>
              <a:t>São função do tipo                    , onde </a:t>
            </a:r>
            <a:r>
              <a:rPr lang="pt-BR" sz="2800" i="1" dirty="0">
                <a:latin typeface="Cambria Math" pitchFamily="18" charset="0"/>
              </a:rPr>
              <a:t>g</a:t>
            </a:r>
            <a:r>
              <a:rPr lang="pt-BR" sz="2800" dirty="0">
                <a:latin typeface="Cambria Math" pitchFamily="18" charset="0"/>
              </a:rPr>
              <a:t>(</a:t>
            </a:r>
            <a:r>
              <a:rPr lang="pt-BR" sz="2800" i="1" dirty="0">
                <a:latin typeface="Cambria Math" pitchFamily="18" charset="0"/>
              </a:rPr>
              <a:t>x</a:t>
            </a:r>
            <a:r>
              <a:rPr lang="pt-BR" sz="2800" dirty="0">
                <a:latin typeface="Cambria Math" pitchFamily="18" charset="0"/>
              </a:rPr>
              <a:t>) e </a:t>
            </a:r>
            <a:r>
              <a:rPr lang="pt-BR" sz="2800" i="1" dirty="0">
                <a:latin typeface="Cambria Math" pitchFamily="18" charset="0"/>
              </a:rPr>
              <a:t>h</a:t>
            </a:r>
            <a:r>
              <a:rPr lang="pt-BR" sz="2800" dirty="0">
                <a:latin typeface="Cambria Math" pitchFamily="18" charset="0"/>
              </a:rPr>
              <a:t>(</a:t>
            </a:r>
            <a:r>
              <a:rPr lang="pt-BR" sz="2800" i="1" dirty="0">
                <a:latin typeface="Cambria Math" pitchFamily="18" charset="0"/>
              </a:rPr>
              <a:t>x</a:t>
            </a:r>
            <a:r>
              <a:rPr lang="pt-BR" sz="2800" dirty="0">
                <a:latin typeface="Cambria Math" pitchFamily="18" charset="0"/>
              </a:rPr>
              <a:t>) são polinômios na mesma variável</a:t>
            </a:r>
            <a:r>
              <a:rPr lang="pt-BR" sz="2200" dirty="0">
                <a:latin typeface="Cambria Math" pitchFamily="18" charset="0"/>
              </a:rPr>
              <a:t>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196752"/>
            <a:ext cx="1333491" cy="87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357188" y="2708920"/>
            <a:ext cx="8786812" cy="107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Exemplo: Dada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função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924944"/>
            <a:ext cx="971543" cy="7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27146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7297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/>
          <p:cNvSpPr>
            <a:spLocks noChangeArrowheads="1"/>
          </p:cNvSpPr>
          <p:nvPr/>
        </p:nvSpPr>
        <p:spPr bwMode="auto">
          <a:xfrm>
            <a:off x="395288" y="26035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Função </a:t>
            </a:r>
            <a:r>
              <a:rPr lang="pt-BR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Exponencial</a:t>
            </a:r>
            <a:endParaRPr lang="pt-BR" sz="36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8" y="1357313"/>
            <a:ext cx="1171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4038" y="1357313"/>
            <a:ext cx="3295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8" y="2109788"/>
            <a:ext cx="2428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9275" y="2071688"/>
            <a:ext cx="2990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0" y="546735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636912"/>
            <a:ext cx="290883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068960"/>
            <a:ext cx="41529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343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1373188"/>
            <a:ext cx="8572500" cy="50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dirty="0" smtClean="0">
                <a:solidFill>
                  <a:srgbClr val="003366"/>
                </a:solidFill>
                <a:latin typeface="Courier New" pitchFamily="49" charset="0"/>
              </a:rPr>
              <a:t>É chamada assim, pois a variável x é o expoente </a:t>
            </a:r>
            <a:endParaRPr lang="pt-BR" sz="2200" b="1" dirty="0">
              <a:solidFill>
                <a:srgbClr val="003366"/>
              </a:solidFill>
              <a:sym typeface="Wingdings" pitchFamily="2" charset="2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764704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8243838" cy="254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7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620688"/>
            <a:ext cx="8572500" cy="42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200" b="1" dirty="0">
                <a:solidFill>
                  <a:srgbClr val="003366"/>
                </a:solidFill>
                <a:latin typeface="Courier New" pitchFamily="49" charset="0"/>
              </a:rPr>
              <a:t> </a:t>
            </a:r>
            <a:r>
              <a:rPr lang="pt-BR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Propriedades dos expoentes: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forem números positivos 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quaisquer números reais, então:</a:t>
            </a: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AutoNum type="arabicParenR"/>
            </a:pPr>
            <a:r>
              <a:rPr lang="pt-BR" sz="2200" i="1" dirty="0" err="1" smtClean="0">
                <a:sym typeface="Wingdings" pitchFamily="2" charset="2"/>
              </a:rPr>
              <a:t>a</a:t>
            </a:r>
            <a:r>
              <a:rPr lang="pt-BR" sz="2200" i="1" baseline="30000" dirty="0" err="1" smtClean="0">
                <a:sym typeface="Wingdings" pitchFamily="2" charset="2"/>
              </a:rPr>
              <a:t>x</a:t>
            </a:r>
            <a:r>
              <a:rPr lang="pt-BR" sz="2200" baseline="30000" dirty="0" smtClean="0">
                <a:sym typeface="Wingdings" pitchFamily="2" charset="2"/>
              </a:rPr>
              <a:t>+</a:t>
            </a:r>
            <a:r>
              <a:rPr lang="pt-BR" sz="2200" i="1" baseline="30000" dirty="0" smtClean="0">
                <a:sym typeface="Wingdings" pitchFamily="2" charset="2"/>
              </a:rPr>
              <a:t>y</a:t>
            </a:r>
            <a:r>
              <a:rPr lang="pt-BR" sz="2200" dirty="0" smtClean="0">
                <a:sym typeface="Wingdings" pitchFamily="2" charset="2"/>
              </a:rPr>
              <a:t>=</a:t>
            </a:r>
            <a:r>
              <a:rPr lang="pt-BR" sz="2200" i="1" dirty="0" err="1" smtClean="0">
                <a:sym typeface="Wingdings" pitchFamily="2" charset="2"/>
              </a:rPr>
              <a:t>a</a:t>
            </a:r>
            <a:r>
              <a:rPr lang="pt-BR" sz="2200" i="1" baseline="30000" dirty="0" err="1" smtClean="0">
                <a:sym typeface="Wingdings" pitchFamily="2" charset="2"/>
              </a:rPr>
              <a:t>x</a:t>
            </a:r>
            <a:r>
              <a:rPr lang="pt-BR" sz="2200" i="1" dirty="0" err="1" smtClean="0">
                <a:sym typeface="Wingdings" pitchFamily="2" charset="2"/>
              </a:rPr>
              <a:t>a</a:t>
            </a:r>
            <a:r>
              <a:rPr lang="pt-BR" sz="2200" i="1" baseline="30000" dirty="0" err="1" smtClean="0">
                <a:sym typeface="Wingdings" pitchFamily="2" charset="2"/>
              </a:rPr>
              <a:t>y</a:t>
            </a:r>
            <a:endParaRPr lang="pt-BR" sz="2200" i="1" baseline="30000" dirty="0" smtClean="0"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AutoNum type="arabicParenR"/>
            </a:pPr>
            <a:r>
              <a:rPr lang="pt-BR" sz="2200" i="1" dirty="0" err="1" smtClean="0">
                <a:sym typeface="Wingdings" pitchFamily="2" charset="2"/>
              </a:rPr>
              <a:t>a</a:t>
            </a:r>
            <a:r>
              <a:rPr lang="pt-BR" sz="2200" i="1" baseline="30000" dirty="0" err="1" smtClean="0">
                <a:sym typeface="Wingdings" pitchFamily="2" charset="2"/>
              </a:rPr>
              <a:t>x</a:t>
            </a:r>
            <a:r>
              <a:rPr lang="pt-BR" sz="2200" baseline="30000" dirty="0" smtClean="0">
                <a:sym typeface="Wingdings" pitchFamily="2" charset="2"/>
              </a:rPr>
              <a:t>-</a:t>
            </a:r>
            <a:r>
              <a:rPr lang="pt-BR" sz="2200" i="1" baseline="30000" dirty="0" smtClean="0">
                <a:sym typeface="Wingdings" pitchFamily="2" charset="2"/>
              </a:rPr>
              <a:t>y</a:t>
            </a:r>
            <a:r>
              <a:rPr lang="pt-BR" sz="2200" dirty="0" smtClean="0">
                <a:sym typeface="Wingdings" pitchFamily="2" charset="2"/>
              </a:rPr>
              <a:t>=</a:t>
            </a:r>
            <a:r>
              <a:rPr lang="pt-BR" sz="2200" i="1" dirty="0" err="1" smtClean="0">
                <a:sym typeface="Wingdings" pitchFamily="2" charset="2"/>
              </a:rPr>
              <a:t>a</a:t>
            </a:r>
            <a:r>
              <a:rPr lang="pt-BR" sz="2200" i="1" baseline="30000" dirty="0" err="1" smtClean="0">
                <a:sym typeface="Wingdings" pitchFamily="2" charset="2"/>
              </a:rPr>
              <a:t>x</a:t>
            </a:r>
            <a:r>
              <a:rPr lang="pt-BR" sz="2200" dirty="0" smtClean="0">
                <a:sym typeface="Wingdings" pitchFamily="2" charset="2"/>
              </a:rPr>
              <a:t>/</a:t>
            </a:r>
            <a:r>
              <a:rPr lang="pt-BR" sz="2200" i="1" dirty="0" err="1" smtClean="0">
                <a:sym typeface="Wingdings" pitchFamily="2" charset="2"/>
              </a:rPr>
              <a:t>a</a:t>
            </a:r>
            <a:r>
              <a:rPr lang="pt-BR" sz="2200" i="1" baseline="30000" dirty="0" err="1" smtClean="0">
                <a:sym typeface="Wingdings" pitchFamily="2" charset="2"/>
              </a:rPr>
              <a:t>y</a:t>
            </a:r>
            <a:endParaRPr lang="pt-BR" sz="2200" i="1" baseline="30000" dirty="0" smtClean="0"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AutoNum type="arabicParenR"/>
            </a:pPr>
            <a:r>
              <a:rPr lang="pt-BR" sz="2200" dirty="0" smtClean="0">
                <a:sym typeface="Wingdings" pitchFamily="2" charset="2"/>
              </a:rPr>
              <a:t>(</a:t>
            </a:r>
            <a:r>
              <a:rPr lang="pt-BR" sz="2200" i="1" dirty="0" err="1" smtClean="0">
                <a:sym typeface="Wingdings" pitchFamily="2" charset="2"/>
              </a:rPr>
              <a:t>a</a:t>
            </a:r>
            <a:r>
              <a:rPr lang="pt-BR" sz="2200" i="1" baseline="30000" dirty="0" err="1" smtClean="0">
                <a:sym typeface="Wingdings" pitchFamily="2" charset="2"/>
              </a:rPr>
              <a:t>x</a:t>
            </a:r>
            <a:r>
              <a:rPr lang="pt-BR" sz="2200" dirty="0" smtClean="0">
                <a:sym typeface="Wingdings" pitchFamily="2" charset="2"/>
              </a:rPr>
              <a:t>)</a:t>
            </a:r>
            <a:r>
              <a:rPr lang="pt-BR" sz="2200" i="1" baseline="30000" dirty="0" smtClean="0">
                <a:sym typeface="Wingdings" pitchFamily="2" charset="2"/>
              </a:rPr>
              <a:t>y</a:t>
            </a:r>
            <a:r>
              <a:rPr lang="pt-BR" sz="2200" dirty="0" smtClean="0">
                <a:sym typeface="Wingdings" pitchFamily="2" charset="2"/>
              </a:rPr>
              <a:t>=</a:t>
            </a:r>
            <a:r>
              <a:rPr lang="pt-BR" sz="2200" i="1" dirty="0" err="1" smtClean="0">
                <a:sym typeface="Wingdings" pitchFamily="2" charset="2"/>
              </a:rPr>
              <a:t>a</a:t>
            </a:r>
            <a:r>
              <a:rPr lang="pt-BR" sz="2200" i="1" baseline="30000" dirty="0" err="1" smtClean="0">
                <a:sym typeface="Wingdings" pitchFamily="2" charset="2"/>
              </a:rPr>
              <a:t>xy</a:t>
            </a:r>
            <a:endParaRPr lang="pt-BR" sz="2200" i="1" baseline="30000" dirty="0" smtClean="0"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AutoNum type="arabicParenR"/>
            </a:pPr>
            <a:r>
              <a:rPr lang="pt-BR" sz="2200" dirty="0" smtClean="0">
                <a:sym typeface="Wingdings" pitchFamily="2" charset="2"/>
              </a:rPr>
              <a:t>(</a:t>
            </a:r>
            <a:r>
              <a:rPr lang="pt-BR" sz="2200" i="1" dirty="0" smtClean="0">
                <a:sym typeface="Wingdings" pitchFamily="2" charset="2"/>
              </a:rPr>
              <a:t>ab</a:t>
            </a:r>
            <a:r>
              <a:rPr lang="pt-BR" sz="2200" dirty="0" smtClean="0">
                <a:sym typeface="Wingdings" pitchFamily="2" charset="2"/>
              </a:rPr>
              <a:t>)</a:t>
            </a:r>
            <a:r>
              <a:rPr lang="pt-BR" sz="2200" i="1" baseline="30000" dirty="0" smtClean="0">
                <a:sym typeface="Wingdings" pitchFamily="2" charset="2"/>
              </a:rPr>
              <a:t>x</a:t>
            </a:r>
            <a:r>
              <a:rPr lang="pt-BR" sz="2200" dirty="0" smtClean="0">
                <a:sym typeface="Wingdings" pitchFamily="2" charset="2"/>
              </a:rPr>
              <a:t>=</a:t>
            </a:r>
            <a:r>
              <a:rPr lang="pt-BR" sz="2200" i="1" dirty="0" err="1" smtClean="0">
                <a:sym typeface="Wingdings" pitchFamily="2" charset="2"/>
              </a:rPr>
              <a:t>a</a:t>
            </a:r>
            <a:r>
              <a:rPr lang="pt-BR" sz="2200" i="1" baseline="30000" dirty="0" err="1" smtClean="0">
                <a:sym typeface="Wingdings" pitchFamily="2" charset="2"/>
              </a:rPr>
              <a:t>x</a:t>
            </a:r>
            <a:r>
              <a:rPr lang="pt-BR" sz="2200" i="1" dirty="0" err="1" smtClean="0">
                <a:sym typeface="Wingdings" pitchFamily="2" charset="2"/>
              </a:rPr>
              <a:t>b</a:t>
            </a:r>
            <a:r>
              <a:rPr lang="pt-BR" sz="2200" i="1" baseline="30000" dirty="0" err="1" smtClean="0">
                <a:sym typeface="Wingdings" pitchFamily="2" charset="2"/>
              </a:rPr>
              <a:t>x</a:t>
            </a:r>
            <a:endParaRPr lang="pt-BR" sz="2200" i="1" baseline="30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863927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620688"/>
            <a:ext cx="857250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Exemplos 13</a:t>
            </a: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Esboce o gráfico da função                       , determine seu domínio e imagem. </a:t>
            </a:r>
            <a:endParaRPr lang="pt-BR" sz="2800" baseline="30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484784"/>
            <a:ext cx="1987421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0625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620688"/>
            <a:ext cx="8572500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número </a:t>
            </a:r>
            <a:r>
              <a:rPr lang="pt-B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escolha de uma base 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é influenciada pela maneira que o gráfico de 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y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pt-BR" sz="28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pt-BR" sz="2800" i="1" baseline="30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cruza o eixo 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y.</a:t>
            </a: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i="1" baseline="30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38195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08920"/>
            <a:ext cx="3228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7229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3365724" cy="336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620688"/>
            <a:ext cx="8572500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função exponencial natural cruza o eixo y com uma inclinação igual a 1</a:t>
            </a:r>
            <a:endParaRPr lang="pt-BR" sz="28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i="1" baseline="30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094599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620688"/>
            <a:ext cx="8572500" cy="27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 14</a:t>
            </a:r>
            <a:endParaRPr lang="pt-BR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Faça o gráfico de                      , e diga qual o </a:t>
            </a: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domínio e a imagem. </a:t>
            </a:r>
            <a:endParaRPr lang="pt-BR" sz="28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i="1" baseline="30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340768"/>
            <a:ext cx="1914213" cy="792088"/>
          </a:xfrm>
          <a:prstGeom prst="rect">
            <a:avLst/>
          </a:prstGeom>
          <a:noFill/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24944"/>
            <a:ext cx="3096344" cy="350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6227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057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20688"/>
            <a:ext cx="19526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8680"/>
            <a:ext cx="2047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73016"/>
            <a:ext cx="2362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1482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/>
          <p:cNvSpPr>
            <a:spLocks noChangeArrowheads="1"/>
          </p:cNvSpPr>
          <p:nvPr/>
        </p:nvSpPr>
        <p:spPr bwMode="auto">
          <a:xfrm>
            <a:off x="395288" y="26035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Função </a:t>
            </a:r>
            <a:r>
              <a:rPr lang="pt-BR" sz="3600" b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Logaritmica</a:t>
            </a:r>
            <a:endParaRPr lang="pt-BR" sz="36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620688"/>
            <a:ext cx="85725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Se 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&gt; 0 e 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≠ 1, a função exponencial 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= </a:t>
            </a:r>
            <a:r>
              <a:rPr lang="pt-BR" sz="28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pt-BR" sz="2800" i="1" baseline="30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é crescente ou decrescente – existe uma função inversa     , chamada função logarítmica com base a denotada por </a:t>
            </a:r>
            <a:r>
              <a:rPr lang="pt-BR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log</a:t>
            </a:r>
            <a:r>
              <a:rPr lang="pt-BR" sz="2800" i="1" baseline="-25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Formulação da função inversa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(-1)(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 y        f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y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 x, 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teremos:</a:t>
            </a: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log</a:t>
            </a:r>
            <a:r>
              <a:rPr lang="pt-BR" sz="2800" i="1" baseline="-25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pt-BR" sz="28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y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Symbol"/>
              </a:rPr>
              <a:t> </a:t>
            </a:r>
            <a:r>
              <a:rPr lang="pt-BR" sz="2800" i="1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pt-BR" sz="2800" i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y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Symbol"/>
              </a:rPr>
              <a:t>=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Symbol"/>
              </a:rPr>
              <a:t>x</a:t>
            </a:r>
            <a:endParaRPr lang="pt-BR" sz="28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2267744" y="479715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636912"/>
            <a:ext cx="604867" cy="504056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1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tumor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476672"/>
            <a:ext cx="4095750" cy="2265363"/>
          </a:xfrm>
          <a:prstGeom prst="rect">
            <a:avLst/>
          </a:prstGeom>
          <a:noFill/>
          <a:ln/>
        </p:spPr>
      </p:pic>
      <p:pic>
        <p:nvPicPr>
          <p:cNvPr id="3" name="Picture 9" descr="carta_boi_1_09030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476672"/>
            <a:ext cx="4248150" cy="2373312"/>
          </a:xfrm>
          <a:prstGeom prst="rect">
            <a:avLst/>
          </a:prstGeom>
          <a:noFill/>
          <a:ln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3429000"/>
            <a:ext cx="8501063" cy="936625"/>
          </a:xfrm>
          <a:prstGeom prst="rect">
            <a:avLst/>
          </a:prstGeom>
          <a:noFill/>
          <a:ln/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Estimativa da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variação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um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tumor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terapia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radioativa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79512" y="4869160"/>
            <a:ext cx="85010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Previsão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de resultados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econômicos</a:t>
            </a:r>
            <a:r>
              <a:rPr lang="es-ES" sz="2600" dirty="0">
                <a:solidFill>
                  <a:srgbClr val="002448"/>
                </a:solidFill>
              </a:rPr>
              <a:t>.</a:t>
            </a:r>
            <a:endParaRPr lang="pt-BR" sz="2600" dirty="0">
              <a:solidFill>
                <a:srgbClr val="0024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3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836712"/>
            <a:ext cx="4464496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log</a:t>
            </a:r>
            <a:r>
              <a:rPr lang="pt-BR" sz="2800" i="1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pt-BR" sz="2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pt-BR" sz="2800" i="1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pt-BR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pt-BR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x para todo x </a:t>
            </a:r>
            <a:r>
              <a:rPr lang="pt-BR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</a:t>
            </a:r>
          </a:p>
          <a:p>
            <a:pPr algn="ctr"/>
            <a:endParaRPr lang="pt-BR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                            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Para todo</a:t>
            </a:r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x &gt; 0</a:t>
            </a: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5" y="2204864"/>
            <a:ext cx="2067659" cy="648072"/>
          </a:xfrm>
          <a:prstGeom prst="rect">
            <a:avLst/>
          </a:prstGeom>
          <a:noFill/>
        </p:spPr>
      </p:pic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221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620688"/>
            <a:ext cx="8572500" cy="974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Propriedades de logaritmos 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se 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e 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y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forem positivos, então:</a:t>
            </a: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Onde 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é qualquer número real</a:t>
            </a:r>
          </a:p>
          <a:p>
            <a:pPr marL="514350" indent="-51435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endParaRPr lang="pt-BR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204864"/>
            <a:ext cx="6048671" cy="720080"/>
          </a:xfrm>
          <a:prstGeom prst="rect">
            <a:avLst/>
          </a:prstGeom>
          <a:noFill/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140968"/>
            <a:ext cx="5280587" cy="1152128"/>
          </a:xfrm>
          <a:prstGeom prst="rect">
            <a:avLst/>
          </a:prstGeom>
          <a:noFill/>
        </p:spPr>
      </p:pic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581128"/>
            <a:ext cx="5112568" cy="845053"/>
          </a:xfrm>
          <a:prstGeom prst="rect">
            <a:avLst/>
          </a:prstGeom>
          <a:noFill/>
        </p:spPr>
      </p:pic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34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/>
          <p:cNvSpPr>
            <a:spLocks noChangeArrowheads="1"/>
          </p:cNvSpPr>
          <p:nvPr/>
        </p:nvSpPr>
        <p:spPr bwMode="auto">
          <a:xfrm>
            <a:off x="395288" y="26035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Logaritmos Naturais</a:t>
            </a:r>
            <a:endParaRPr lang="pt-BR" sz="36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620688"/>
            <a:ext cx="8572500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De todas as possíveis bases 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para os logaritmos, </a:t>
            </a:r>
            <a:r>
              <a:rPr lang="pt-BR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escolha mais conveniente para uma base é </a:t>
            </a:r>
            <a:r>
              <a:rPr lang="pt-BR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o logaritmo nessa base é chamados de </a:t>
            </a:r>
            <a:r>
              <a:rPr lang="pt-BR" sz="28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logaritmo natural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  <a:endParaRPr lang="pt-BR" sz="28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endParaRPr lang="pt-BR" sz="28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933056"/>
            <a:ext cx="284431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764469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/>
          <p:cNvSpPr>
            <a:spLocks noChangeArrowheads="1"/>
          </p:cNvSpPr>
          <p:nvPr/>
        </p:nvSpPr>
        <p:spPr bwMode="auto">
          <a:xfrm>
            <a:off x="395288" y="26035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Propriedades</a:t>
            </a:r>
            <a:endParaRPr lang="pt-BR" sz="36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8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196752"/>
            <a:ext cx="3312368" cy="576064"/>
          </a:xfrm>
          <a:prstGeom prst="rect">
            <a:avLst/>
          </a:prstGeom>
          <a:noFill/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060848"/>
            <a:ext cx="3377175" cy="504056"/>
          </a:xfrm>
          <a:prstGeom prst="rect">
            <a:avLst/>
          </a:prstGeom>
          <a:noFill/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852936"/>
            <a:ext cx="3428952" cy="720080"/>
          </a:xfrm>
          <a:prstGeom prst="rect">
            <a:avLst/>
          </a:prstGeom>
          <a:noFill/>
        </p:spPr>
      </p:pic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725144"/>
            <a:ext cx="2333059" cy="648072"/>
          </a:xfrm>
          <a:prstGeom prst="rect">
            <a:avLst/>
          </a:prstGeom>
          <a:noFill/>
        </p:spPr>
      </p:pic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71500" y="3717032"/>
            <a:ext cx="8572500" cy="59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Fazendo </a:t>
            </a:r>
            <a:r>
              <a:rPr lang="pt-BR" sz="2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pt-BR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 1</a:t>
            </a:r>
            <a:endParaRPr lang="pt-BR" sz="28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09261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600" y="1349375"/>
            <a:ext cx="1581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7100" y="1349375"/>
            <a:ext cx="3267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600" y="1920875"/>
            <a:ext cx="2600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600" y="2601913"/>
            <a:ext cx="1581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492375"/>
            <a:ext cx="5562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395663"/>
            <a:ext cx="2828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6325" y="3395663"/>
            <a:ext cx="3400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4"/>
          <p:cNvSpPr>
            <a:spLocks noChangeArrowheads="1"/>
          </p:cNvSpPr>
          <p:nvPr/>
        </p:nvSpPr>
        <p:spPr bwMode="auto">
          <a:xfrm>
            <a:off x="395288" y="26035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Função </a:t>
            </a:r>
            <a:r>
              <a:rPr lang="pt-BR" sz="3600" b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Logaritmica</a:t>
            </a:r>
            <a:endParaRPr lang="pt-BR" sz="36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149080"/>
            <a:ext cx="56578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3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16632"/>
            <a:ext cx="9361040" cy="9429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Círculo Trigonométrico</a:t>
            </a:r>
            <a:br>
              <a:rPr kumimoji="0" lang="pt-BR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 os eixos das funções trigonométricas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006822" cy="439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6795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57250" y="214313"/>
            <a:ext cx="7815263" cy="5715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Funções </a:t>
            </a:r>
            <a:r>
              <a:rPr kumimoji="0" lang="pt-BR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</a:t>
            </a:r>
            <a:r>
              <a:rPr kumimoji="0" lang="pt-B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(x) e </a:t>
            </a:r>
            <a:r>
              <a:rPr kumimoji="0" lang="pt-BR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cossec</a:t>
            </a:r>
            <a:r>
              <a:rPr kumimoji="0" lang="pt-B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(x)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343025"/>
            <a:ext cx="54673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 flipH="1">
            <a:off x="3097336" y="1340768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3267230" y="1335142"/>
            <a:ext cx="97886" cy="221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5838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554730" cy="53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96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97464"/>
            <a:ext cx="6949008" cy="497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4387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626" y="764704"/>
            <a:ext cx="6935588" cy="497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56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,,14474392-EX,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76672"/>
            <a:ext cx="3959225" cy="2641600"/>
          </a:xfrm>
          <a:prstGeom prst="rect">
            <a:avLst/>
          </a:prstGeom>
          <a:noFill/>
          <a:ln/>
        </p:spPr>
      </p:pic>
      <p:pic>
        <p:nvPicPr>
          <p:cNvPr id="3" name="Picture 9" descr="24_MHG_rio_ponte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476672"/>
            <a:ext cx="4032250" cy="2663825"/>
          </a:xfrm>
          <a:prstGeom prst="rect">
            <a:avLst/>
          </a:prstGeom>
          <a:noFill/>
          <a:ln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3573016"/>
            <a:ext cx="8569325" cy="576262"/>
          </a:xfrm>
          <a:prstGeom prst="rect">
            <a:avLst/>
          </a:prstGeom>
          <a:noFill/>
          <a:ln/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Distância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máxima a ser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percorrida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por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um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foguete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95288" y="5075238"/>
            <a:ext cx="85693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Fluxo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máximo de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tráfego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uma</a:t>
            </a:r>
            <a:r>
              <a:rPr lang="es-ES" sz="2800" dirty="0">
                <a:solidFill>
                  <a:srgbClr val="002448"/>
                </a:solidFill>
                <a:latin typeface="Arial" pitchFamily="34" charset="0"/>
                <a:cs typeface="Arial" pitchFamily="34" charset="0"/>
              </a:rPr>
              <a:t> ponte.</a:t>
            </a:r>
            <a:endParaRPr lang="pt-BR" sz="2800" dirty="0">
              <a:solidFill>
                <a:srgbClr val="00244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AguasProfunda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404664"/>
            <a:ext cx="3912799" cy="2808312"/>
          </a:xfrm>
          <a:prstGeom prst="rect">
            <a:avLst/>
          </a:prstGeom>
          <a:noFill/>
          <a:ln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3501008"/>
            <a:ext cx="8364538" cy="1009650"/>
          </a:xfrm>
          <a:prstGeom prst="rect">
            <a:avLst/>
          </a:prstGeom>
          <a:noFill/>
          <a:ln/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Cálculo do número de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poços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petrolíferos a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serem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abertos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para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obter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uma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produção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mais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eficiente.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ex_valde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404664"/>
            <a:ext cx="3743325" cy="2806700"/>
          </a:xfrm>
          <a:prstGeom prst="rect">
            <a:avLst/>
          </a:prstGeom>
          <a:noFill/>
          <a:ln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5157192"/>
            <a:ext cx="8893175" cy="574675"/>
          </a:xfrm>
          <a:prstGeom prst="rect">
            <a:avLst/>
          </a:prstGeom>
          <a:noFill/>
          <a:ln/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Cálculo da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expansão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uma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mancha de óleo no mar.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2522</Words>
  <Application>Microsoft Office PowerPoint</Application>
  <PresentationFormat>Apresentação na tela (4:3)</PresentationFormat>
  <Paragraphs>412</Paragraphs>
  <Slides>79</Slides>
  <Notes>0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79</vt:i4>
      </vt:variant>
    </vt:vector>
  </HeadingPairs>
  <TitlesOfParts>
    <vt:vector size="83" baseType="lpstr">
      <vt:lpstr>Tema do Office</vt:lpstr>
      <vt:lpstr>Graph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Barioni</dc:creator>
  <cp:lastModifiedBy>Adriana Barioni</cp:lastModifiedBy>
  <cp:revision>11</cp:revision>
  <dcterms:created xsi:type="dcterms:W3CDTF">2017-05-22T13:36:52Z</dcterms:created>
  <dcterms:modified xsi:type="dcterms:W3CDTF">2017-05-22T22:02:54Z</dcterms:modified>
</cp:coreProperties>
</file>